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1A9988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0CA"/>
          </a:solidFill>
        </a:fill>
      </a:tcStyle>
    </a:wholeTbl>
    <a:band2H>
      <a:tcTxStyle b="def" i="def"/>
      <a:tcStyle>
        <a:tcBdr/>
        <a:fill>
          <a:solidFill>
            <a:srgbClr val="FBE9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DF"/>
          </a:solidFill>
        </a:fill>
      </a:tcStyle>
    </a:wholeTbl>
    <a:band2H>
      <a:tcTxStyle b="def" i="def"/>
      <a:tcStyle>
        <a:tcBdr/>
        <a:fill>
          <a:solidFill>
            <a:srgbClr val="FFF3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1A9988"/>
        </a:fontRef>
        <a:srgbClr val="1A998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FED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1A9988"/>
        </a:fontRef>
        <a:srgbClr val="1A998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A9988"/>
              </a:solidFill>
              <a:prstDash val="solid"/>
              <a:round/>
            </a:ln>
          </a:top>
          <a:bottom>
            <a:ln w="254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A9988"/>
              </a:solidFill>
              <a:prstDash val="solid"/>
              <a:round/>
            </a:ln>
          </a:top>
          <a:bottom>
            <a:ln w="25400" cap="flat">
              <a:solidFill>
                <a:srgbClr val="1A998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1A9988"/>
        </a:fontRef>
        <a:srgbClr val="1A998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DD9"/>
          </a:solidFill>
        </a:fill>
      </a:tcStyle>
    </a:wholeTbl>
    <a:band2H>
      <a:tcTxStyle b="def" i="def"/>
      <a:tcStyle>
        <a:tcBdr/>
        <a:fill>
          <a:solidFill>
            <a:srgbClr val="E7EF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A9988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A998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A9988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/>
          <p:nvPr>
            <p:ph type="title"/>
          </p:nvPr>
        </p:nvSpPr>
        <p:spPr>
          <a:xfrm>
            <a:off x="729450" y="1322449"/>
            <a:ext cx="3787801" cy="1988101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729595" y="3401500"/>
            <a:ext cx="3787801" cy="5412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9" name="Google Shape;13;p2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17" name="Google Shape;14;p2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8" name="Google Shape;15;p2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0" name="Google Shape;16;p2"/>
          <p:cNvSpPr/>
          <p:nvPr/>
        </p:nvSpPr>
        <p:spPr>
          <a:xfrm>
            <a:off x="0" y="-1"/>
            <a:ext cx="9144000" cy="4878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28" name="Google Shape;92;p11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126" name="Google Shape;93;p11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7" name="Google Shape;94;p11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29" name="Title Text"/>
          <p:cNvSpPr txBox="1"/>
          <p:nvPr>
            <p:ph type="title"/>
          </p:nvPr>
        </p:nvSpPr>
        <p:spPr>
          <a:xfrm>
            <a:off x="730000" y="1318650"/>
            <a:ext cx="3300901" cy="1687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sz="quarter" idx="1"/>
          </p:nvPr>
        </p:nvSpPr>
        <p:spPr>
          <a:xfrm>
            <a:off x="724949" y="3161525"/>
            <a:ext cx="3300902" cy="7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Google Shape;97;p11"/>
          <p:cNvSpPr txBox="1"/>
          <p:nvPr>
            <p:ph type="body" sz="half" idx="13"/>
          </p:nvPr>
        </p:nvSpPr>
        <p:spPr>
          <a:xfrm>
            <a:off x="5174224" y="1352624"/>
            <a:ext cx="3374400" cy="30255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00;p12" descr="Google Shape;100;p12"/>
          <p:cNvPicPr>
            <a:picLocks noChangeAspect="1"/>
          </p:cNvPicPr>
          <p:nvPr/>
        </p:nvPicPr>
        <p:blipFill>
          <a:blip r:embed="rId2">
            <a:extLst/>
          </a:blip>
          <a:srcRect l="9050" t="12063" r="54351" b="26446"/>
          <a:stretch>
            <a:fillRect/>
          </a:stretch>
        </p:blipFill>
        <p:spPr>
          <a:xfrm>
            <a:off x="0" y="-51"/>
            <a:ext cx="4572001" cy="5143503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43" name="Google Shape;102;p12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141" name="Google Shape;103;p12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42" name="Google Shape;104;p12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44" name="Title Text"/>
          <p:cNvSpPr txBox="1"/>
          <p:nvPr>
            <p:ph type="title"/>
          </p:nvPr>
        </p:nvSpPr>
        <p:spPr>
          <a:xfrm>
            <a:off x="730000" y="1318650"/>
            <a:ext cx="3300901" cy="168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5" name="Body Level One…"/>
          <p:cNvSpPr txBox="1"/>
          <p:nvPr>
            <p:ph type="body" sz="quarter" idx="1"/>
          </p:nvPr>
        </p:nvSpPr>
        <p:spPr>
          <a:xfrm>
            <a:off x="724949" y="3161525"/>
            <a:ext cx="3300902" cy="7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Google Shape;107;p12"/>
          <p:cNvSpPr txBox="1"/>
          <p:nvPr>
            <p:ph type="body" sz="half" idx="13"/>
          </p:nvPr>
        </p:nvSpPr>
        <p:spPr>
          <a:xfrm>
            <a:off x="5174224" y="1352624"/>
            <a:ext cx="3374400" cy="30255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8748187" y="4779025"/>
            <a:ext cx="336813" cy="3352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10;p13" descr="Google Shape;110;p13"/>
          <p:cNvPicPr>
            <a:picLocks noChangeAspect="1"/>
          </p:cNvPicPr>
          <p:nvPr/>
        </p:nvPicPr>
        <p:blipFill>
          <a:blip r:embed="rId2">
            <a:extLst/>
          </a:blip>
          <a:srcRect l="31883" t="8096" r="25713" b="0"/>
          <a:stretch>
            <a:fillRect/>
          </a:stretch>
        </p:blipFill>
        <p:spPr>
          <a:xfrm>
            <a:off x="0" y="0"/>
            <a:ext cx="457525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Google Shape;111;p13"/>
          <p:cNvSpPr/>
          <p:nvPr/>
        </p:nvSpPr>
        <p:spPr>
          <a:xfrm>
            <a:off x="-75" y="0"/>
            <a:ext cx="4572001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158" name="Google Shape;112;p13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156" name="Google Shape;113;p13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57" name="Google Shape;114;p13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59" name="Title Text"/>
          <p:cNvSpPr txBox="1"/>
          <p:nvPr>
            <p:ph type="title"/>
          </p:nvPr>
        </p:nvSpPr>
        <p:spPr>
          <a:xfrm>
            <a:off x="730000" y="1318650"/>
            <a:ext cx="3300901" cy="168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0" name="Body Level One…"/>
          <p:cNvSpPr txBox="1"/>
          <p:nvPr>
            <p:ph type="body" sz="quarter" idx="1"/>
          </p:nvPr>
        </p:nvSpPr>
        <p:spPr>
          <a:xfrm>
            <a:off x="724949" y="3161525"/>
            <a:ext cx="3300902" cy="75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" name="Google Shape;117;p13"/>
          <p:cNvSpPr txBox="1"/>
          <p:nvPr>
            <p:ph type="body" sz="half" idx="13"/>
          </p:nvPr>
        </p:nvSpPr>
        <p:spPr>
          <a:xfrm>
            <a:off x="5174224" y="1352624"/>
            <a:ext cx="3374400" cy="30255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Body Level One…"/>
          <p:cNvSpPr txBox="1"/>
          <p:nvPr>
            <p:ph type="body" sz="quarter" idx="1"/>
          </p:nvPr>
        </p:nvSpPr>
        <p:spPr>
          <a:xfrm>
            <a:off x="724949" y="4372550"/>
            <a:ext cx="7697401" cy="4605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_NUMBER">
    <p:bg>
      <p:bgPr>
        <a:solidFill>
          <a:srgbClr val="1A99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23;p15"/>
          <p:cNvGrpSpPr/>
          <p:nvPr/>
        </p:nvGrpSpPr>
        <p:grpSpPr>
          <a:xfrm>
            <a:off x="830392" y="4169130"/>
            <a:ext cx="745763" cy="45827"/>
            <a:chOff x="0" y="0"/>
            <a:chExt cx="745762" cy="45826"/>
          </a:xfrm>
        </p:grpSpPr>
        <p:sp>
          <p:nvSpPr>
            <p:cNvPr id="177" name="Google Shape;124;p15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78" name="Google Shape;125;p15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80" name="Title Text"/>
          <p:cNvSpPr txBox="1"/>
          <p:nvPr>
            <p:ph type="title"/>
          </p:nvPr>
        </p:nvSpPr>
        <p:spPr>
          <a:xfrm>
            <a:off x="729450" y="733950"/>
            <a:ext cx="7688400" cy="1244701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1" name="Body Level One…"/>
          <p:cNvSpPr txBox="1"/>
          <p:nvPr>
            <p:ph type="body" sz="half" idx="1"/>
          </p:nvPr>
        </p:nvSpPr>
        <p:spPr>
          <a:xfrm>
            <a:off x="729450" y="2272888"/>
            <a:ext cx="7688400" cy="15804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"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xfrm>
            <a:off x="729450" y="1322449"/>
            <a:ext cx="3787801" cy="1988101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sz="quarter" idx="1"/>
          </p:nvPr>
        </p:nvSpPr>
        <p:spPr>
          <a:xfrm>
            <a:off x="729595" y="3401500"/>
            <a:ext cx="3787801" cy="5412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11150" indent="-165100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11150" indent="304800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11150" indent="762000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11150" indent="1219200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11150" indent="1676400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32" name="Google Shape;21;p3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30" name="Google Shape;22;p3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" name="Google Shape;23;p3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3" name="Google Shape;24;p3"/>
          <p:cNvSpPr/>
          <p:nvPr/>
        </p:nvSpPr>
        <p:spPr>
          <a:xfrm>
            <a:off x="0" y="0"/>
            <a:ext cx="9144000" cy="467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42" name="Google Shape;25;p3"/>
          <p:cNvGrpSpPr/>
          <p:nvPr/>
        </p:nvGrpSpPr>
        <p:grpSpPr>
          <a:xfrm>
            <a:off x="5063223" y="1313339"/>
            <a:ext cx="3459831" cy="2670551"/>
            <a:chOff x="0" y="0"/>
            <a:chExt cx="3459829" cy="2670550"/>
          </a:xfrm>
        </p:grpSpPr>
        <p:sp>
          <p:nvSpPr>
            <p:cNvPr id="34" name="Google Shape;26;p3"/>
            <p:cNvSpPr/>
            <p:nvPr/>
          </p:nvSpPr>
          <p:spPr>
            <a:xfrm>
              <a:off x="1302503" y="1967124"/>
              <a:ext cx="944354" cy="663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3791" y="0"/>
                  </a:lnTo>
                  <a:lnTo>
                    <a:pt x="17809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5" name="Google Shape;27;p3"/>
            <p:cNvSpPr/>
            <p:nvPr/>
          </p:nvSpPr>
          <p:spPr>
            <a:xfrm rot="10800000">
              <a:off x="1400314" y="2023448"/>
              <a:ext cx="400054" cy="606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897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" name="Google Shape;28;p3"/>
            <p:cNvSpPr/>
            <p:nvPr/>
          </p:nvSpPr>
          <p:spPr>
            <a:xfrm>
              <a:off x="1214307" y="2023266"/>
              <a:ext cx="163440" cy="606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289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7" name="Google Shape;29;p3"/>
            <p:cNvSpPr/>
            <p:nvPr/>
          </p:nvSpPr>
          <p:spPr>
            <a:xfrm rot="10800000">
              <a:off x="1124781" y="2617334"/>
              <a:ext cx="1210357" cy="4558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8" name="Google Shape;30;p3"/>
            <p:cNvSpPr/>
            <p:nvPr/>
          </p:nvSpPr>
          <p:spPr>
            <a:xfrm rot="10800000">
              <a:off x="1114891" y="2624967"/>
              <a:ext cx="1230149" cy="45584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9" name="Google Shape;31;p3"/>
            <p:cNvSpPr/>
            <p:nvPr/>
          </p:nvSpPr>
          <p:spPr>
            <a:xfrm>
              <a:off x="1373403" y="2023365"/>
              <a:ext cx="42885" cy="594082"/>
            </a:xfrm>
            <a:prstGeom prst="rect">
              <a:avLst/>
            </a:pr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0" name="Google Shape;32;p3"/>
            <p:cNvSpPr/>
            <p:nvPr/>
          </p:nvSpPr>
          <p:spPr>
            <a:xfrm>
              <a:off x="0" y="16832"/>
              <a:ext cx="3459830" cy="2013762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1" name="Google Shape;33;p3"/>
            <p:cNvSpPr/>
            <p:nvPr/>
          </p:nvSpPr>
          <p:spPr>
            <a:xfrm>
              <a:off x="0" y="-1"/>
              <a:ext cx="3459830" cy="2013762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pic>
        <p:nvPicPr>
          <p:cNvPr id="43" name="Google Shape;34;p3" descr="Google Shape;34;p3"/>
          <p:cNvPicPr>
            <a:picLocks noChangeAspect="1"/>
          </p:cNvPicPr>
          <p:nvPr/>
        </p:nvPicPr>
        <p:blipFill>
          <a:blip r:embed="rId2">
            <a:extLst/>
          </a:blip>
          <a:srcRect l="0" t="0" r="0" b="25075"/>
          <a:stretch>
            <a:fillRect/>
          </a:stretch>
        </p:blipFill>
        <p:spPr>
          <a:xfrm>
            <a:off x="5161724" y="1399791"/>
            <a:ext cx="3262826" cy="1833425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Google Shape;35;p3"/>
          <p:cNvSpPr/>
          <p:nvPr/>
        </p:nvSpPr>
        <p:spPr>
          <a:xfrm flipH="1">
            <a:off x="5156196" y="1401825"/>
            <a:ext cx="3268577" cy="18129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08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51" name="Google Shape;36;p3"/>
          <p:cNvGrpSpPr/>
          <p:nvPr/>
        </p:nvGrpSpPr>
        <p:grpSpPr>
          <a:xfrm>
            <a:off x="7666680" y="2077877"/>
            <a:ext cx="1148180" cy="2282764"/>
            <a:chOff x="0" y="0"/>
            <a:chExt cx="1148179" cy="2282763"/>
          </a:xfrm>
        </p:grpSpPr>
        <p:grpSp>
          <p:nvGrpSpPr>
            <p:cNvPr id="48" name="Google Shape;37;p3"/>
            <p:cNvGrpSpPr/>
            <p:nvPr/>
          </p:nvGrpSpPr>
          <p:grpSpPr>
            <a:xfrm>
              <a:off x="0" y="-1"/>
              <a:ext cx="1148180" cy="2282765"/>
              <a:chOff x="0" y="0"/>
              <a:chExt cx="1148179" cy="2282763"/>
            </a:xfrm>
          </p:grpSpPr>
          <p:sp>
            <p:nvSpPr>
              <p:cNvPr id="45" name="Google Shape;38;p3"/>
              <p:cNvSpPr/>
              <p:nvPr/>
            </p:nvSpPr>
            <p:spPr>
              <a:xfrm rot="16200000">
                <a:off x="-559857" y="576817"/>
                <a:ext cx="2265803" cy="114609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6" name="Google Shape;39;p3"/>
              <p:cNvSpPr/>
              <p:nvPr/>
            </p:nvSpPr>
            <p:spPr>
              <a:xfrm rot="16200000">
                <a:off x="-557767" y="559856"/>
                <a:ext cx="2265803" cy="114609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47" name="Google Shape;40;p3"/>
              <p:cNvSpPr/>
              <p:nvPr/>
            </p:nvSpPr>
            <p:spPr>
              <a:xfrm>
                <a:off x="387824" y="2093050"/>
                <a:ext cx="374506" cy="60834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pic>
          <p:nvPicPr>
            <p:cNvPr id="49" name="Google Shape;41;p3" descr="Google Shape;41;p3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4362" r="0" b="4370"/>
            <a:stretch>
              <a:fillRect/>
            </a:stretch>
          </p:blipFill>
          <p:spPr>
            <a:xfrm>
              <a:off x="54158" y="144846"/>
              <a:ext cx="1037556" cy="18334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" name="Google Shape;42;p3"/>
            <p:cNvSpPr/>
            <p:nvPr/>
          </p:nvSpPr>
          <p:spPr>
            <a:xfrm flipH="1">
              <a:off x="55661" y="145096"/>
              <a:ext cx="1037701" cy="1832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308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bg>
      <p:bgPr>
        <a:solidFill>
          <a:srgbClr val="1A99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44;p4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59" name="Google Shape;45;p4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0" name="Google Shape;46;p4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2" name="Title Text"/>
          <p:cNvSpPr txBox="1"/>
          <p:nvPr>
            <p:ph type="title"/>
          </p:nvPr>
        </p:nvSpPr>
        <p:spPr>
          <a:xfrm>
            <a:off x="729450" y="1322449"/>
            <a:ext cx="7688400" cy="15186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/>
          <p:nvPr>
            <p:ph type="title"/>
          </p:nvPr>
        </p:nvSpPr>
        <p:spPr>
          <a:xfrm>
            <a:off x="729450" y="1318650"/>
            <a:ext cx="7688700" cy="5352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sz="half" idx="1"/>
          </p:nvPr>
        </p:nvSpPr>
        <p:spPr>
          <a:xfrm>
            <a:off x="729450" y="2078875"/>
            <a:ext cx="7688700" cy="22611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0" name="Body Level One…"/>
          <p:cNvSpPr txBox="1"/>
          <p:nvPr>
            <p:ph type="body" sz="quarter" idx="1"/>
          </p:nvPr>
        </p:nvSpPr>
        <p:spPr>
          <a:xfrm>
            <a:off x="729325" y="2078875"/>
            <a:ext cx="3774300" cy="22611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Google Shape;64;p6"/>
          <p:cNvSpPr txBox="1"/>
          <p:nvPr>
            <p:ph type="body" sz="quarter" idx="13"/>
          </p:nvPr>
        </p:nvSpPr>
        <p:spPr>
          <a:xfrm>
            <a:off x="4643604" y="2078875"/>
            <a:ext cx="3774300" cy="22611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74;p8"/>
          <p:cNvSpPr/>
          <p:nvPr/>
        </p:nvSpPr>
        <p:spPr>
          <a:xfrm>
            <a:off x="0" y="-1"/>
            <a:ext cx="9144000" cy="487802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Text"/>
          <p:cNvSpPr txBox="1"/>
          <p:nvPr>
            <p:ph type="title"/>
          </p:nvPr>
        </p:nvSpPr>
        <p:spPr>
          <a:xfrm>
            <a:off x="730000" y="1318650"/>
            <a:ext cx="3300901" cy="13815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6" name="Body Level One…"/>
          <p:cNvSpPr txBox="1"/>
          <p:nvPr>
            <p:ph type="body" sz="quarter" idx="1"/>
          </p:nvPr>
        </p:nvSpPr>
        <p:spPr>
          <a:xfrm>
            <a:off x="721225" y="2781724"/>
            <a:ext cx="3300901" cy="1597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85;p10"/>
          <p:cNvGrpSpPr/>
          <p:nvPr/>
        </p:nvGrpSpPr>
        <p:grpSpPr>
          <a:xfrm>
            <a:off x="830392" y="4169130"/>
            <a:ext cx="745763" cy="45827"/>
            <a:chOff x="0" y="0"/>
            <a:chExt cx="745762" cy="45826"/>
          </a:xfrm>
        </p:grpSpPr>
        <p:sp>
          <p:nvSpPr>
            <p:cNvPr id="114" name="Google Shape;86;p10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5" name="Google Shape;87;p10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17" name="Title Text"/>
          <p:cNvSpPr txBox="1"/>
          <p:nvPr>
            <p:ph type="title"/>
          </p:nvPr>
        </p:nvSpPr>
        <p:spPr>
          <a:xfrm>
            <a:off x="729450" y="864299"/>
            <a:ext cx="7021201" cy="298500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7"/>
          <p:cNvSpPr/>
          <p:nvPr/>
        </p:nvSpPr>
        <p:spPr>
          <a:xfrm>
            <a:off x="0" y="-1"/>
            <a:ext cx="9144000" cy="487802"/>
          </a:xfrm>
          <a:prstGeom prst="rect">
            <a:avLst/>
          </a:prstGeom>
          <a:solidFill>
            <a:srgbClr val="E9ED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5" name="Google Shape;68;p7"/>
          <p:cNvGrpSpPr/>
          <p:nvPr/>
        </p:nvGrpSpPr>
        <p:grpSpPr>
          <a:xfrm>
            <a:off x="830392" y="1191255"/>
            <a:ext cx="745763" cy="45827"/>
            <a:chOff x="0" y="0"/>
            <a:chExt cx="745762" cy="45826"/>
          </a:xfrm>
        </p:grpSpPr>
        <p:sp>
          <p:nvSpPr>
            <p:cNvPr id="3" name="Google Shape;69;p7"/>
            <p:cNvSpPr/>
            <p:nvPr/>
          </p:nvSpPr>
          <p:spPr>
            <a:xfrm rot="16200000">
              <a:off x="536420" y="-163517"/>
              <a:ext cx="45827" cy="37286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" name="Google Shape;70;p7"/>
            <p:cNvSpPr/>
            <p:nvPr/>
          </p:nvSpPr>
          <p:spPr>
            <a:xfrm rot="16200000">
              <a:off x="165092" y="-165093"/>
              <a:ext cx="45827" cy="376012"/>
            </a:xfrm>
            <a:prstGeom prst="rect">
              <a:avLst/>
            </a:prstGeom>
            <a:solidFill>
              <a:srgbClr val="1A998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" name="Title Text"/>
          <p:cNvSpPr txBox="1"/>
          <p:nvPr>
            <p:ph type="title"/>
          </p:nvPr>
        </p:nvSpPr>
        <p:spPr>
          <a:xfrm>
            <a:off x="729450" y="1318650"/>
            <a:ext cx="7688400" cy="5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8748189" y="4779026"/>
            <a:ext cx="336814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solidFill>
            <a:srgbClr val="1A1A1A"/>
          </a:solidFill>
          <a:uFillTx/>
          <a:latin typeface="Raleway"/>
          <a:ea typeface="Raleway"/>
          <a:cs typeface="Raleway"/>
          <a:sym typeface="Raleway"/>
        </a:defRPr>
      </a:lvl9pPr>
    </p:titleStyle>
    <p:bodyStyle>
      <a:lvl1pPr marL="457200" marR="0" indent="-31115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●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1pPr>
      <a:lvl2pPr marL="968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○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2pPr>
      <a:lvl3pPr marL="1425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■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3pPr>
      <a:lvl4pPr marL="1883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●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4pPr>
      <a:lvl5pPr marL="23402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○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5pPr>
      <a:lvl6pPr marL="27974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■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6pPr>
      <a:lvl7pPr marL="32546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●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7pPr>
      <a:lvl8pPr marL="37118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○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8pPr>
      <a:lvl9pPr marL="4169063" marR="0" indent="-3527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1"/>
        </a:buClr>
        <a:buSzPts val="1300"/>
        <a:buFont typeface="Helvetica"/>
        <a:buChar char="■"/>
        <a:tabLst/>
        <a:defRPr b="0" baseline="0" cap="none" i="0" spc="0" strike="noStrike" sz="1300" u="none">
          <a:solidFill>
            <a:schemeClr val="accent1"/>
          </a:solidFill>
          <a:uFillTx/>
          <a:latin typeface="Lato"/>
          <a:ea typeface="Lato"/>
          <a:cs typeface="Lato"/>
          <a:sym typeface="La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Lat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ampermusic.com" TargetMode="External"/><Relationship Id="rId3" Type="http://schemas.openxmlformats.org/officeDocument/2006/relationships/hyperlink" Target="https://librosa.github.io/librosa/" TargetMode="External"/><Relationship Id="rId4" Type="http://schemas.openxmlformats.org/officeDocument/2006/relationships/hyperlink" Target="https://github.com/mdeff/fma" TargetMode="External"/><Relationship Id="rId5" Type="http://schemas.openxmlformats.org/officeDocument/2006/relationships/hyperlink" Target="https://www.linkedin.com/in/alexander-sigman-6718b414/" TargetMode="External"/><Relationship Id="rId6" Type="http://schemas.openxmlformats.org/officeDocument/2006/relationships/hyperlink" Target="https://docs.google.com/document/d/15gRSPSkZk0vBcfmBzoCgirPLicGmKINwtFdKQQHvdQM/edit?usp=sharing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35;p17"/>
          <p:cNvSpPr txBox="1"/>
          <p:nvPr>
            <p:ph type="ctrTitle"/>
          </p:nvPr>
        </p:nvSpPr>
        <p:spPr>
          <a:xfrm>
            <a:off x="1147924" y="1385225"/>
            <a:ext cx="6636002" cy="179519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15000"/>
              </a:lnSpc>
              <a:defRPr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Machine Listening and Music Production: A Discrimination-Generation Feedback Loop Using Amper Music and Icelandic Indie Audio Data </a:t>
            </a:r>
          </a:p>
        </p:txBody>
      </p:sp>
      <p:sp>
        <p:nvSpPr>
          <p:cNvPr id="199" name="Google Shape;136;p17"/>
          <p:cNvSpPr txBox="1"/>
          <p:nvPr>
            <p:ph type="subTitle" sz="quarter" idx="1"/>
          </p:nvPr>
        </p:nvSpPr>
        <p:spPr>
          <a:xfrm>
            <a:off x="2041849" y="4126124"/>
            <a:ext cx="3932701" cy="945601"/>
          </a:xfrm>
          <a:prstGeom prst="rect">
            <a:avLst/>
          </a:prstGeom>
        </p:spPr>
        <p:txBody>
          <a:bodyPr/>
          <a:lstStyle/>
          <a:p>
            <a:pPr marL="0" indent="0" algn="ctr" defTabSz="804672">
              <a:defRPr sz="1496">
                <a:solidFill>
                  <a:srgbClr val="FFFFFF"/>
                </a:solidFill>
              </a:defRPr>
            </a:pPr>
            <a:r>
              <a:t>                                  </a:t>
            </a:r>
            <a:r>
              <a:rPr sz="1144"/>
              <a:t>Alex Sigman </a:t>
            </a:r>
            <a:endParaRPr sz="1144"/>
          </a:p>
          <a:p>
            <a:pPr marL="0" indent="0" algn="ctr" defTabSz="804672">
              <a:defRPr sz="1144">
                <a:solidFill>
                  <a:srgbClr val="FFFFFF"/>
                </a:solidFill>
              </a:defRPr>
            </a:pPr>
            <a:r>
              <a:t>                                          Amper Music </a:t>
            </a:r>
          </a:p>
          <a:p>
            <a:pPr marL="0" indent="0" algn="ctr" defTabSz="804672">
              <a:defRPr sz="1144">
                <a:solidFill>
                  <a:srgbClr val="FFFFFF"/>
                </a:solidFill>
              </a:defRPr>
            </a:pPr>
            <a:r>
              <a:t>                                                 NYCDSA Capstone Project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195;p26"/>
          <p:cNvSpPr txBox="1"/>
          <p:nvPr>
            <p:ph type="title"/>
          </p:nvPr>
        </p:nvSpPr>
        <p:spPr>
          <a:xfrm>
            <a:off x="727800" y="1119249"/>
            <a:ext cx="7688400" cy="1518602"/>
          </a:xfrm>
          <a:prstGeom prst="rect">
            <a:avLst/>
          </a:prstGeom>
        </p:spPr>
        <p:txBody>
          <a:bodyPr/>
          <a:lstStyle/>
          <a:p>
            <a:pPr/>
            <a:r>
              <a:t>Amper Music? </a:t>
            </a:r>
          </a:p>
        </p:txBody>
      </p:sp>
      <p:sp>
        <p:nvSpPr>
          <p:cNvPr id="232" name="Google Shape;196;p26"/>
          <p:cNvSpPr txBox="1"/>
          <p:nvPr/>
        </p:nvSpPr>
        <p:spPr>
          <a:xfrm>
            <a:off x="416249" y="1628949"/>
            <a:ext cx="6009302" cy="353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AI-driven music tech startup based in NYC and LA 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Generates flexible stock music for content creators (filmmakers, podcast producers, game designers, etc.) 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All samples recorded and produced in LA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Music data created in-house by Asset Creation team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Musical output generated via algorithm and audio rendering engines 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Users engage with Amper via </a:t>
            </a:r>
            <a:r>
              <a:rPr i="1"/>
              <a:t>Score </a:t>
            </a:r>
            <a:r>
              <a:t>web-based app or API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In </a:t>
            </a:r>
            <a:r>
              <a:rPr i="1"/>
              <a:t>Score</a:t>
            </a:r>
            <a:r>
              <a:t>, users specify duration, genre, subgenre, mood, and select a “band” (instrumentation) </a:t>
            </a:r>
          </a:p>
        </p:txBody>
      </p:sp>
      <p:pic>
        <p:nvPicPr>
          <p:cNvPr id="233" name="Google Shape;197;p26" descr="Google Shape;197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6850" y="416449"/>
            <a:ext cx="1017651" cy="1017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02;p27"/>
          <p:cNvSpPr txBox="1"/>
          <p:nvPr>
            <p:ph type="title"/>
          </p:nvPr>
        </p:nvSpPr>
        <p:spPr>
          <a:xfrm>
            <a:off x="727800" y="454868"/>
            <a:ext cx="7688400" cy="1518601"/>
          </a:xfrm>
          <a:prstGeom prst="rect">
            <a:avLst/>
          </a:prstGeom>
        </p:spPr>
        <p:txBody>
          <a:bodyPr/>
          <a:lstStyle/>
          <a:p>
            <a:pPr/>
            <a:r>
              <a:t>Amper Music? </a:t>
            </a:r>
          </a:p>
        </p:txBody>
      </p:sp>
      <p:sp>
        <p:nvSpPr>
          <p:cNvPr id="236" name="Google Shape;203;p27"/>
          <p:cNvSpPr txBox="1"/>
          <p:nvPr/>
        </p:nvSpPr>
        <p:spPr>
          <a:xfrm>
            <a:off x="1838649" y="1070149"/>
            <a:ext cx="6009302" cy="409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AI-driven music tech startup based in NYC and LA 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Generates flexible stock music for content creators (filmmakers, podcast producers, game designers, etc.) 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All samples recorded and produced in LA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Music data created in-house by Asset Creation team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Musical output generated via algorithm and audio rendering engines 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Users engage with Amper via </a:t>
            </a:r>
            <a:r>
              <a:rPr i="1"/>
              <a:t>Score </a:t>
            </a:r>
            <a:r>
              <a:t>web-based app or API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In </a:t>
            </a:r>
            <a:r>
              <a:rPr i="1"/>
              <a:t>Score</a:t>
            </a:r>
            <a:r>
              <a:t>, users specify duration, genre, subgenre, mood, and select a “band” (instrumentation) 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Parameters may be modified once first render has been created </a:t>
            </a:r>
          </a:p>
        </p:txBody>
      </p:sp>
      <p:pic>
        <p:nvPicPr>
          <p:cNvPr id="237" name="Google Shape;204;p27" descr="Google Shape;204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125850"/>
            <a:ext cx="1017650" cy="1017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09;p28"/>
          <p:cNvSpPr txBox="1"/>
          <p:nvPr>
            <p:ph type="title"/>
          </p:nvPr>
        </p:nvSpPr>
        <p:spPr>
          <a:xfrm>
            <a:off x="729999" y="1318650"/>
            <a:ext cx="3300902" cy="1687199"/>
          </a:xfrm>
          <a:prstGeom prst="rect">
            <a:avLst/>
          </a:prstGeom>
        </p:spPr>
        <p:txBody>
          <a:bodyPr/>
          <a:lstStyle/>
          <a:p>
            <a:pPr/>
            <a:r>
              <a:t>Project </a:t>
            </a:r>
          </a:p>
          <a:p>
            <a:pPr/>
            <a:r>
              <a:t>Motivations </a:t>
            </a:r>
          </a:p>
        </p:txBody>
      </p:sp>
      <p:sp>
        <p:nvSpPr>
          <p:cNvPr id="240" name="Google Shape;210;p28"/>
          <p:cNvSpPr txBox="1"/>
          <p:nvPr>
            <p:ph type="body" sz="half" idx="1"/>
          </p:nvPr>
        </p:nvSpPr>
        <p:spPr>
          <a:xfrm>
            <a:off x="5174224" y="1352624"/>
            <a:ext cx="3374400" cy="3025502"/>
          </a:xfrm>
          <a:prstGeom prst="rect">
            <a:avLst/>
          </a:prstGeom>
        </p:spPr>
        <p:txBody>
          <a:bodyPr/>
          <a:lstStyle/>
          <a:p>
            <a:pPr marL="457200" indent="-311150">
              <a:lnSpc>
                <a:spcPct val="115000"/>
              </a:lnSpc>
              <a:buClr>
                <a:schemeClr val="accent1"/>
              </a:buClr>
              <a:buSzPts val="1800"/>
              <a:buFont typeface="Helvetica"/>
              <a:buChar char="●"/>
              <a:defRPr b="1" sz="1800">
                <a:solidFill>
                  <a:schemeClr val="accent1"/>
                </a:solidFill>
              </a:defRPr>
            </a:pPr>
            <a:r>
              <a:t>Asset creator assistant:</a:t>
            </a:r>
            <a:r>
              <a:rPr b="0"/>
              <a:t> toolkit to support descriptor research, QC, A/B testing, etc.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15;p29"/>
          <p:cNvSpPr txBox="1"/>
          <p:nvPr>
            <p:ph type="title"/>
          </p:nvPr>
        </p:nvSpPr>
        <p:spPr>
          <a:xfrm>
            <a:off x="729999" y="1318650"/>
            <a:ext cx="3300902" cy="1687199"/>
          </a:xfrm>
          <a:prstGeom prst="rect">
            <a:avLst/>
          </a:prstGeom>
        </p:spPr>
        <p:txBody>
          <a:bodyPr/>
          <a:lstStyle/>
          <a:p>
            <a:pPr/>
            <a:r>
              <a:t>Project </a:t>
            </a:r>
          </a:p>
          <a:p>
            <a:pPr/>
            <a:r>
              <a:t>Motivations </a:t>
            </a:r>
          </a:p>
        </p:txBody>
      </p:sp>
      <p:sp>
        <p:nvSpPr>
          <p:cNvPr id="243" name="Google Shape;216;p29"/>
          <p:cNvSpPr txBox="1"/>
          <p:nvPr>
            <p:ph type="body" sz="half" idx="1"/>
          </p:nvPr>
        </p:nvSpPr>
        <p:spPr>
          <a:xfrm>
            <a:off x="5174224" y="1352624"/>
            <a:ext cx="3374400" cy="3025502"/>
          </a:xfrm>
          <a:prstGeom prst="rect">
            <a:avLst/>
          </a:prstGeom>
        </p:spPr>
        <p:txBody>
          <a:bodyPr/>
          <a:lstStyle/>
          <a:p>
            <a:pPr marL="406908" indent="-276923" defTabSz="813816">
              <a:lnSpc>
                <a:spcPct val="115000"/>
              </a:lnSpc>
              <a:buClr>
                <a:schemeClr val="accent1"/>
              </a:buClr>
              <a:buSzPts val="1600"/>
              <a:buFont typeface="Helvetica"/>
              <a:buChar char="●"/>
              <a:defRPr b="1" sz="1602">
                <a:solidFill>
                  <a:schemeClr val="accent1"/>
                </a:solidFill>
              </a:defRPr>
            </a:pPr>
            <a:r>
              <a:t>Asset creator assistant:</a:t>
            </a:r>
            <a:r>
              <a:rPr b="0"/>
              <a:t> toolkit to support descriptor research, QC, A/B testing, etc. </a:t>
            </a:r>
          </a:p>
          <a:p>
            <a:pPr marL="0" indent="406908" defTabSz="813816">
              <a:lnSpc>
                <a:spcPct val="115000"/>
              </a:lnSpc>
              <a:spcBef>
                <a:spcPts val="1400"/>
              </a:spcBef>
              <a:defRPr sz="1602">
                <a:solidFill>
                  <a:schemeClr val="accent1"/>
                </a:solidFill>
              </a:defRPr>
            </a:pPr>
          </a:p>
          <a:p>
            <a:pPr marL="406908" indent="-276923" defTabSz="813816">
              <a:lnSpc>
                <a:spcPct val="115000"/>
              </a:lnSpc>
              <a:spcBef>
                <a:spcPts val="1400"/>
              </a:spcBef>
              <a:buClr>
                <a:schemeClr val="accent1"/>
              </a:buClr>
              <a:buSzPts val="1600"/>
              <a:buFont typeface="Helvetica"/>
              <a:buChar char="●"/>
              <a:defRPr b="1" sz="1602">
                <a:solidFill>
                  <a:schemeClr val="accent1"/>
                </a:solidFill>
              </a:defRPr>
            </a:pPr>
            <a:r>
              <a:t>“Reference track” input model:</a:t>
            </a:r>
            <a:r>
              <a:rPr b="0"/>
              <a:t> end-user uploads audio file, system returns render with stylistic and structural similarities to input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21;p30"/>
          <p:cNvSpPr txBox="1"/>
          <p:nvPr>
            <p:ph type="title"/>
          </p:nvPr>
        </p:nvSpPr>
        <p:spPr>
          <a:xfrm>
            <a:off x="730000" y="1318650"/>
            <a:ext cx="3842100" cy="1647901"/>
          </a:xfrm>
          <a:prstGeom prst="rect">
            <a:avLst/>
          </a:prstGeom>
        </p:spPr>
        <p:txBody>
          <a:bodyPr/>
          <a:lstStyle/>
          <a:p>
            <a:pPr/>
            <a:r>
              <a:t>Project Methodology</a:t>
            </a:r>
          </a:p>
        </p:txBody>
      </p:sp>
      <p:sp>
        <p:nvSpPr>
          <p:cNvPr id="246" name="Google Shape;222;p30"/>
          <p:cNvSpPr txBox="1"/>
          <p:nvPr>
            <p:ph type="body" sz="half" idx="1"/>
          </p:nvPr>
        </p:nvSpPr>
        <p:spPr>
          <a:xfrm>
            <a:off x="5174224" y="1352624"/>
            <a:ext cx="3374400" cy="302550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15000"/>
              </a:lnSpc>
              <a:spcBef>
                <a:spcPts val="1000"/>
              </a:spcBef>
              <a:defRPr sz="1300">
                <a:solidFill>
                  <a:schemeClr val="accent1"/>
                </a:solidFill>
              </a:defRPr>
            </a:pPr>
          </a:p>
        </p:txBody>
      </p:sp>
      <p:pic>
        <p:nvPicPr>
          <p:cNvPr id="247" name="Google Shape;223;p30" descr="Google Shape;223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2820" y="21173"/>
            <a:ext cx="4844292" cy="5209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28;p31"/>
          <p:cNvSpPr txBox="1"/>
          <p:nvPr>
            <p:ph type="title"/>
          </p:nvPr>
        </p:nvSpPr>
        <p:spPr>
          <a:xfrm>
            <a:off x="729999" y="1318650"/>
            <a:ext cx="3300902" cy="1687199"/>
          </a:xfrm>
          <a:prstGeom prst="rect">
            <a:avLst/>
          </a:prstGeom>
        </p:spPr>
        <p:txBody>
          <a:bodyPr/>
          <a:lstStyle/>
          <a:p>
            <a:pPr/>
            <a:r>
              <a:t>EDA: Amper Training Data </a:t>
            </a:r>
          </a:p>
        </p:txBody>
      </p:sp>
      <p:sp>
        <p:nvSpPr>
          <p:cNvPr id="250" name="Google Shape;229;p31"/>
          <p:cNvSpPr txBox="1"/>
          <p:nvPr>
            <p:ph type="body" sz="quarter" idx="1"/>
          </p:nvPr>
        </p:nvSpPr>
        <p:spPr>
          <a:xfrm>
            <a:off x="730000" y="2665725"/>
            <a:ext cx="3349500" cy="1966500"/>
          </a:xfrm>
          <a:prstGeom prst="rect">
            <a:avLst/>
          </a:prstGeom>
        </p:spPr>
        <p:txBody>
          <a:bodyPr/>
          <a:lstStyle/>
          <a:p>
            <a:pPr marL="233172" indent="-158686" defTabSz="466344">
              <a:lnSpc>
                <a:spcPct val="115000"/>
              </a:lnSpc>
              <a:buClr>
                <a:schemeClr val="accent1"/>
              </a:buClr>
              <a:buSzPts val="1200"/>
              <a:buFont typeface="Helvetica"/>
              <a:buChar char="●"/>
              <a:defRPr sz="1224"/>
            </a:pPr>
            <a:r>
              <a:t>204 descriptors </a:t>
            </a:r>
          </a:p>
          <a:p>
            <a:pPr marL="233172" indent="-158686" defTabSz="466344">
              <a:lnSpc>
                <a:spcPct val="115000"/>
              </a:lnSpc>
              <a:buClr>
                <a:schemeClr val="accent1"/>
              </a:buClr>
              <a:buSzPts val="1200"/>
              <a:buFont typeface="Helvetica"/>
              <a:buChar char="●"/>
              <a:defRPr sz="1224"/>
            </a:pPr>
            <a:r>
              <a:t>99 examples of each </a:t>
            </a:r>
          </a:p>
          <a:p>
            <a:pPr marL="233172" indent="-158686" defTabSz="466344">
              <a:lnSpc>
                <a:spcPct val="115000"/>
              </a:lnSpc>
              <a:buClr>
                <a:schemeClr val="accent1"/>
              </a:buClr>
              <a:buSzPts val="1200"/>
              <a:buFont typeface="Helvetica"/>
              <a:buChar char="●"/>
              <a:defRPr sz="1224"/>
            </a:pPr>
            <a:r>
              <a:t>33 at each of 3 durations: 10, 30, and 60 seconds</a:t>
            </a:r>
          </a:p>
          <a:p>
            <a:pPr marL="233172" indent="-158686" defTabSz="466344">
              <a:lnSpc>
                <a:spcPct val="115000"/>
              </a:lnSpc>
              <a:buClr>
                <a:schemeClr val="accent1"/>
              </a:buClr>
              <a:buSzPts val="1200"/>
              <a:buFont typeface="Helvetica"/>
              <a:buChar char="●"/>
              <a:defRPr sz="1224"/>
            </a:pPr>
            <a:r>
              <a:t>Random instrumentation and tempo for each example </a:t>
            </a:r>
          </a:p>
          <a:p>
            <a:pPr marL="0" indent="233172" defTabSz="466344">
              <a:lnSpc>
                <a:spcPct val="115000"/>
              </a:lnSpc>
              <a:spcBef>
                <a:spcPts val="500"/>
              </a:spcBef>
              <a:defRPr sz="816"/>
            </a:pPr>
            <a:endParaRPr sz="663"/>
          </a:p>
          <a:p>
            <a:pPr marL="0" indent="0" defTabSz="466344">
              <a:lnSpc>
                <a:spcPct val="115000"/>
              </a:lnSpc>
              <a:spcBef>
                <a:spcPts val="500"/>
              </a:spcBef>
              <a:defRPr sz="816"/>
            </a:pPr>
            <a:endParaRPr sz="663"/>
          </a:p>
          <a:p>
            <a:pPr marL="0" indent="0" defTabSz="466344">
              <a:lnSpc>
                <a:spcPct val="115000"/>
              </a:lnSpc>
              <a:spcBef>
                <a:spcPts val="500"/>
              </a:spcBef>
              <a:defRPr sz="663"/>
            </a:pPr>
            <a:r>
              <a:t>  </a:t>
            </a:r>
          </a:p>
        </p:txBody>
      </p:sp>
      <p:pic>
        <p:nvPicPr>
          <p:cNvPr id="251" name="Google Shape;230;p31" descr="Google Shape;230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2149" y="152400"/>
            <a:ext cx="4349450" cy="2157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Google Shape;231;p31" descr="Google Shape;231;p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3649174"/>
            <a:ext cx="2249224" cy="1494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oogle Shape;232;p31" descr="Google Shape;232;p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4451" y="2385724"/>
            <a:ext cx="2539559" cy="168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Google Shape;233;p31" descr="Google Shape;233;p3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54695" y="2385714"/>
            <a:ext cx="595017" cy="1494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38;p32"/>
          <p:cNvSpPr txBox="1"/>
          <p:nvPr>
            <p:ph type="title"/>
          </p:nvPr>
        </p:nvSpPr>
        <p:spPr>
          <a:xfrm>
            <a:off x="729999" y="1318650"/>
            <a:ext cx="3300902" cy="1687199"/>
          </a:xfrm>
          <a:prstGeom prst="rect">
            <a:avLst/>
          </a:prstGeom>
        </p:spPr>
        <p:txBody>
          <a:bodyPr/>
          <a:lstStyle/>
          <a:p>
            <a:pPr/>
            <a:r>
              <a:t>EDA: Amper Training Data </a:t>
            </a:r>
          </a:p>
        </p:txBody>
      </p:sp>
      <p:sp>
        <p:nvSpPr>
          <p:cNvPr id="257" name="Google Shape;239;p32"/>
          <p:cNvSpPr txBox="1"/>
          <p:nvPr>
            <p:ph type="body" sz="quarter" idx="1"/>
          </p:nvPr>
        </p:nvSpPr>
        <p:spPr>
          <a:xfrm>
            <a:off x="605678" y="2494969"/>
            <a:ext cx="3080122" cy="2048356"/>
          </a:xfrm>
          <a:prstGeom prst="rect">
            <a:avLst/>
          </a:prstGeom>
        </p:spPr>
        <p:txBody>
          <a:bodyPr/>
          <a:lstStyle/>
          <a:p>
            <a:pPr marL="0" indent="429768" defTabSz="859536">
              <a:lnSpc>
                <a:spcPct val="115000"/>
              </a:lnSpc>
              <a:defRPr b="1" sz="1222"/>
            </a:pPr>
            <a:r>
              <a:t>       </a:t>
            </a:r>
            <a:r>
              <a:rPr>
                <a:solidFill>
                  <a:schemeClr val="accent3">
                    <a:lumOff val="-9215"/>
                  </a:schemeClr>
                </a:solidFill>
              </a:rPr>
              <a:t> 3 sentiments: </a:t>
            </a:r>
          </a:p>
          <a:p>
            <a:pPr marL="0" indent="429768" defTabSz="859536">
              <a:lnSpc>
                <a:spcPct val="115000"/>
              </a:lnSpc>
              <a:spcBef>
                <a:spcPts val="900"/>
              </a:spcBef>
              <a:defRPr sz="1222"/>
            </a:pPr>
            <a:r>
              <a:t>Negative:  49 descriptors</a:t>
            </a:r>
          </a:p>
          <a:p>
            <a:pPr marL="0" indent="429768" defTabSz="859536">
              <a:lnSpc>
                <a:spcPct val="115000"/>
              </a:lnSpc>
              <a:spcBef>
                <a:spcPts val="900"/>
              </a:spcBef>
              <a:defRPr sz="1222"/>
            </a:pPr>
            <a:r>
              <a:t>Neutral:  51 descriptors</a:t>
            </a:r>
          </a:p>
          <a:p>
            <a:pPr marL="0" indent="429768" defTabSz="859536">
              <a:lnSpc>
                <a:spcPct val="115000"/>
              </a:lnSpc>
              <a:spcBef>
                <a:spcPts val="900"/>
              </a:spcBef>
              <a:defRPr b="1" sz="1222">
                <a:solidFill>
                  <a:srgbClr val="FF2128"/>
                </a:solidFill>
              </a:defRPr>
            </a:pPr>
            <a:r>
              <a:t>Positive: 104 descriptors </a:t>
            </a:r>
            <a:endParaRPr>
              <a:solidFill>
                <a:srgbClr val="FFFFFF"/>
              </a:solidFill>
            </a:endParaRPr>
          </a:p>
          <a:p>
            <a:pPr marL="0" indent="0" defTabSz="859536">
              <a:lnSpc>
                <a:spcPct val="115000"/>
              </a:lnSpc>
              <a:spcBef>
                <a:spcPts val="900"/>
              </a:spcBef>
              <a:defRPr sz="1504"/>
            </a:pPr>
            <a:endParaRPr sz="1222"/>
          </a:p>
          <a:p>
            <a:pPr marL="0" indent="0" defTabSz="859536">
              <a:lnSpc>
                <a:spcPct val="115000"/>
              </a:lnSpc>
              <a:spcBef>
                <a:spcPts val="900"/>
              </a:spcBef>
              <a:defRPr sz="1222"/>
            </a:pPr>
            <a:r>
              <a:t>  </a:t>
            </a:r>
          </a:p>
        </p:txBody>
      </p:sp>
      <p:pic>
        <p:nvPicPr>
          <p:cNvPr id="258" name="Google Shape;240;p32" descr="Google Shape;240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7020" y="1001575"/>
            <a:ext cx="5617358" cy="1324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Google Shape;241;p32" descr="Google Shape;241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6621" y="3843925"/>
            <a:ext cx="5617399" cy="1324976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Google Shape;242;p32"/>
          <p:cNvSpPr txBox="1"/>
          <p:nvPr/>
        </p:nvSpPr>
        <p:spPr>
          <a:xfrm>
            <a:off x="4496899" y="3140349"/>
            <a:ext cx="3717600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u="sng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Post-collapse: </a:t>
            </a:r>
          </a:p>
        </p:txBody>
      </p:sp>
      <p:sp>
        <p:nvSpPr>
          <p:cNvPr id="261" name="Google Shape;243;p32"/>
          <p:cNvSpPr txBox="1"/>
          <p:nvPr/>
        </p:nvSpPr>
        <p:spPr>
          <a:xfrm>
            <a:off x="4572000" y="198225"/>
            <a:ext cx="4098000" cy="39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u="sng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Pre-collapse: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48;p33"/>
          <p:cNvSpPr txBox="1"/>
          <p:nvPr>
            <p:ph type="title"/>
          </p:nvPr>
        </p:nvSpPr>
        <p:spPr>
          <a:xfrm>
            <a:off x="729999" y="1318650"/>
            <a:ext cx="3300902" cy="1687199"/>
          </a:xfrm>
          <a:prstGeom prst="rect">
            <a:avLst/>
          </a:prstGeom>
        </p:spPr>
        <p:txBody>
          <a:bodyPr/>
          <a:lstStyle/>
          <a:p>
            <a:pPr/>
            <a:r>
              <a:t>Feature Extraction </a:t>
            </a:r>
          </a:p>
        </p:txBody>
      </p:sp>
      <p:sp>
        <p:nvSpPr>
          <p:cNvPr id="264" name="Google Shape;249;p33"/>
          <p:cNvSpPr txBox="1"/>
          <p:nvPr>
            <p:ph type="body" sz="half" idx="1"/>
          </p:nvPr>
        </p:nvSpPr>
        <p:spPr>
          <a:xfrm>
            <a:off x="587331" y="2407534"/>
            <a:ext cx="3753195" cy="2537667"/>
          </a:xfrm>
          <a:prstGeom prst="rect">
            <a:avLst/>
          </a:prstGeom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  <p:txBody>
          <a:bodyPr/>
          <a:lstStyle/>
          <a:p>
            <a:pPr marL="457200" indent="-311150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b="1" sz="1300"/>
            </a:pPr>
            <a:r>
              <a:t>21 salient features: </a:t>
            </a:r>
          </a:p>
          <a:p>
            <a:pPr lvl="1" marL="914400" indent="-311150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pPr>
            <a:r>
              <a:t>3 Mel Frequency Cepstral Coefficients (MFCC) </a:t>
            </a:r>
          </a:p>
          <a:p>
            <a:pPr lvl="1" marL="914400" indent="-311150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pPr>
            <a:r>
              <a:t>3 PCA coefficients </a:t>
            </a:r>
          </a:p>
          <a:p>
            <a:pPr lvl="1" marL="914400" indent="-311150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○"/>
              <a:defRPr sz="1300"/>
            </a:pPr>
            <a:r>
              <a:t>15 spectral and temporal parameters (including tempo) </a:t>
            </a:r>
          </a:p>
        </p:txBody>
      </p:sp>
      <p:sp>
        <p:nvSpPr>
          <p:cNvPr id="265" name="Google Shape;250;p33"/>
          <p:cNvSpPr txBox="1"/>
          <p:nvPr/>
        </p:nvSpPr>
        <p:spPr>
          <a:xfrm>
            <a:off x="6038550" y="2081288"/>
            <a:ext cx="1638900" cy="63960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311150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pPr>
          </a:p>
        </p:txBody>
      </p:sp>
      <p:sp>
        <p:nvSpPr>
          <p:cNvPr id="266" name="Google Shape;251;p33"/>
          <p:cNvSpPr txBox="1"/>
          <p:nvPr>
            <p:ph type="body" idx="13"/>
          </p:nvPr>
        </p:nvSpPr>
        <p:spPr>
          <a:xfrm>
            <a:off x="5877324" y="2715963"/>
            <a:ext cx="1961102" cy="75900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1600"/>
              </a:spcBef>
              <a:buSzTx/>
              <a:buNone/>
            </a:pPr>
          </a:p>
        </p:txBody>
      </p:sp>
      <p:pic>
        <p:nvPicPr>
          <p:cNvPr id="267" name="Google Shape;252;p33" descr="Google Shape;252;p3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87524"/>
            <a:ext cx="3943051" cy="5143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57;p34"/>
          <p:cNvSpPr txBox="1"/>
          <p:nvPr>
            <p:ph type="title"/>
          </p:nvPr>
        </p:nvSpPr>
        <p:spPr>
          <a:xfrm>
            <a:off x="729999" y="1318650"/>
            <a:ext cx="3300902" cy="1687199"/>
          </a:xfrm>
          <a:prstGeom prst="rect">
            <a:avLst/>
          </a:prstGeom>
        </p:spPr>
        <p:txBody>
          <a:bodyPr/>
          <a:lstStyle/>
          <a:p>
            <a:pPr/>
            <a:r>
              <a:t>Feature Extraction </a:t>
            </a:r>
          </a:p>
        </p:txBody>
      </p:sp>
      <p:sp>
        <p:nvSpPr>
          <p:cNvPr id="270" name="Google Shape;258;p34"/>
          <p:cNvSpPr txBox="1"/>
          <p:nvPr>
            <p:ph type="body" sz="quarter" idx="1"/>
          </p:nvPr>
        </p:nvSpPr>
        <p:spPr>
          <a:xfrm>
            <a:off x="342400" y="2623800"/>
            <a:ext cx="4076101" cy="1977200"/>
          </a:xfrm>
          <a:prstGeom prst="rect">
            <a:avLst/>
          </a:prstGeom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  <p:txBody>
          <a:bodyPr/>
          <a:lstStyle/>
          <a:p>
            <a:pPr marL="288036" indent="-196024" defTabSz="576072">
              <a:lnSpc>
                <a:spcPct val="115000"/>
              </a:lnSpc>
              <a:buClr>
                <a:schemeClr val="accent1"/>
              </a:buClr>
              <a:buSzPts val="1500"/>
              <a:buFont typeface="Helvetica"/>
              <a:buChar char="●"/>
              <a:defRPr b="1" sz="1512"/>
            </a:pPr>
            <a:r>
              <a:t>Hand-engineered ordinal categorical  features: </a:t>
            </a:r>
          </a:p>
          <a:p>
            <a:pPr lvl="1" marL="576072" indent="-196024" defTabSz="576072">
              <a:lnSpc>
                <a:spcPct val="115000"/>
              </a:lnSpc>
              <a:buClr>
                <a:schemeClr val="accent1"/>
              </a:buClr>
              <a:buSzPts val="1500"/>
              <a:buFont typeface="Helvetica"/>
              <a:buChar char="○"/>
              <a:defRPr b="1" sz="1512"/>
            </a:pPr>
            <a:r>
              <a:t>Valence</a:t>
            </a:r>
            <a:r>
              <a:rPr b="0"/>
              <a:t> (4 point -&gt; 3 point scale) </a:t>
            </a:r>
          </a:p>
          <a:p>
            <a:pPr lvl="1" marL="576072" indent="-196024" defTabSz="576072">
              <a:lnSpc>
                <a:spcPct val="115000"/>
              </a:lnSpc>
              <a:buClr>
                <a:schemeClr val="accent1"/>
              </a:buClr>
              <a:buSzPts val="1500"/>
              <a:buFont typeface="Helvetica"/>
              <a:buChar char="○"/>
              <a:defRPr b="1" sz="1512"/>
            </a:pPr>
            <a:r>
              <a:t>Momentum</a:t>
            </a:r>
            <a:r>
              <a:rPr b="0"/>
              <a:t> (5 point scale) </a:t>
            </a:r>
          </a:p>
          <a:p>
            <a:pPr lvl="1" marL="576072" indent="-196024" defTabSz="576072">
              <a:lnSpc>
                <a:spcPct val="115000"/>
              </a:lnSpc>
              <a:buClr>
                <a:schemeClr val="accent1"/>
              </a:buClr>
              <a:buSzPts val="1500"/>
              <a:buFont typeface="Helvetica"/>
              <a:buChar char="○"/>
              <a:defRPr sz="1512"/>
            </a:pPr>
            <a:r>
              <a:t>Every mood assigned 1 valence and 1 momentum level  </a:t>
            </a:r>
          </a:p>
          <a:p>
            <a:pPr marL="0" indent="0" defTabSz="576072">
              <a:lnSpc>
                <a:spcPct val="115000"/>
              </a:lnSpc>
              <a:spcBef>
                <a:spcPts val="600"/>
              </a:spcBef>
              <a:defRPr sz="818"/>
            </a:pPr>
            <a:r>
              <a:t>		</a:t>
            </a:r>
          </a:p>
        </p:txBody>
      </p:sp>
      <p:sp>
        <p:nvSpPr>
          <p:cNvPr id="271" name="Google Shape;259;p34"/>
          <p:cNvSpPr txBox="1"/>
          <p:nvPr>
            <p:ph type="body" idx="13"/>
          </p:nvPr>
        </p:nvSpPr>
        <p:spPr>
          <a:xfrm>
            <a:off x="6038550" y="2081288"/>
            <a:ext cx="1638900" cy="6396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2" name="Google Shape;260;p34" descr="Google Shape;260;p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-12"/>
            <a:ext cx="2406026" cy="3161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Google Shape;261;p34" descr="Google Shape;261;p3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3574" y="2081300"/>
            <a:ext cx="2330426" cy="306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66;p35"/>
          <p:cNvSpPr txBox="1"/>
          <p:nvPr>
            <p:ph type="title"/>
          </p:nvPr>
        </p:nvSpPr>
        <p:spPr>
          <a:xfrm>
            <a:off x="729999" y="1318650"/>
            <a:ext cx="3300902" cy="1687199"/>
          </a:xfrm>
          <a:prstGeom prst="rect">
            <a:avLst/>
          </a:prstGeom>
        </p:spPr>
        <p:txBody>
          <a:bodyPr/>
          <a:lstStyle>
            <a:lvl1pPr defTabSz="813816">
              <a:defRPr sz="2670"/>
            </a:lvl1pPr>
          </a:lstStyle>
          <a:p>
            <a:pPr/>
            <a:r>
              <a:t>Feature Extraction: Soundfile Segmentation</a:t>
            </a:r>
          </a:p>
        </p:txBody>
      </p:sp>
      <p:sp>
        <p:nvSpPr>
          <p:cNvPr id="276" name="Google Shape;267;p35"/>
          <p:cNvSpPr txBox="1"/>
          <p:nvPr>
            <p:ph type="body" sz="quarter" idx="1"/>
          </p:nvPr>
        </p:nvSpPr>
        <p:spPr>
          <a:xfrm>
            <a:off x="635549" y="2811026"/>
            <a:ext cx="3300902" cy="1687200"/>
          </a:xfrm>
          <a:prstGeom prst="rect">
            <a:avLst/>
          </a:prstGeom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  <p:txBody>
          <a:bodyPr/>
          <a:lstStyle/>
          <a:p>
            <a:pPr marL="347472" indent="-236474" defTabSz="694944">
              <a:lnSpc>
                <a:spcPct val="115000"/>
              </a:lnSpc>
              <a:buClr>
                <a:schemeClr val="accent1"/>
              </a:buClr>
              <a:buSzPts val="1800"/>
              <a:buFont typeface="Helvetica"/>
              <a:buChar char="●"/>
              <a:defRPr b="1" sz="1824"/>
            </a:pPr>
            <a:r>
              <a:t>Window size:</a:t>
            </a:r>
            <a:r>
              <a:rPr b="0"/>
              <a:t> 10 seconds </a:t>
            </a:r>
          </a:p>
          <a:p>
            <a:pPr marL="347472" indent="-236474" defTabSz="694944">
              <a:lnSpc>
                <a:spcPct val="115000"/>
              </a:lnSpc>
              <a:buClr>
                <a:schemeClr val="accent1"/>
              </a:buClr>
              <a:buSzPts val="1800"/>
              <a:buFont typeface="Helvetica"/>
              <a:buChar char="●"/>
              <a:defRPr b="1" sz="1824"/>
            </a:pPr>
            <a:r>
              <a:t>Stride: </a:t>
            </a:r>
            <a:r>
              <a:rPr b="0"/>
              <a:t>2 seconds </a:t>
            </a:r>
          </a:p>
          <a:p>
            <a:pPr marL="347472" indent="-236474" defTabSz="694944">
              <a:lnSpc>
                <a:spcPct val="115000"/>
              </a:lnSpc>
              <a:buClr>
                <a:schemeClr val="accent1"/>
              </a:buClr>
              <a:buSzPts val="1800"/>
              <a:buFont typeface="Helvetica"/>
              <a:buChar char="●"/>
              <a:defRPr b="1" sz="1824"/>
            </a:pPr>
            <a:r>
              <a:t># of examples: </a:t>
            </a:r>
            <a:r>
              <a:rPr b="0"/>
              <a:t>240,000</a:t>
            </a:r>
            <a:endParaRPr sz="988"/>
          </a:p>
          <a:p>
            <a:pPr marL="0" indent="0" defTabSz="694944">
              <a:lnSpc>
                <a:spcPct val="115000"/>
              </a:lnSpc>
              <a:spcBef>
                <a:spcPts val="700"/>
              </a:spcBef>
              <a:defRPr sz="988"/>
            </a:pPr>
            <a:r>
              <a:t>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141;p18"/>
          <p:cNvSpPr txBox="1"/>
          <p:nvPr>
            <p:ph type="title"/>
          </p:nvPr>
        </p:nvSpPr>
        <p:spPr>
          <a:xfrm>
            <a:off x="729450" y="1322449"/>
            <a:ext cx="2859901" cy="1518602"/>
          </a:xfrm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02" name="Google Shape;142;p18"/>
          <p:cNvSpPr txBox="1"/>
          <p:nvPr>
            <p:ph type="body" idx="4294967295"/>
          </p:nvPr>
        </p:nvSpPr>
        <p:spPr>
          <a:xfrm>
            <a:off x="2849473" y="425475"/>
            <a:ext cx="5533020" cy="4557017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defTabSz="777240">
              <a:buSzTx/>
              <a:buNone/>
              <a:defRPr sz="1360" u="sng">
                <a:solidFill>
                  <a:srgbClr val="FFFFFF"/>
                </a:solidFill>
              </a:defRPr>
            </a:pPr>
            <a:r>
              <a:t>Amper Music </a:t>
            </a:r>
          </a:p>
          <a:p>
            <a:pPr marL="0" indent="0" defTabSz="777240">
              <a:spcBef>
                <a:spcPts val="1300"/>
              </a:spcBef>
              <a:buSzTx/>
              <a:buNone/>
              <a:defRPr sz="1360" u="sng">
                <a:solidFill>
                  <a:srgbClr val="FFFFFF"/>
                </a:solidFill>
              </a:defRPr>
            </a:pPr>
            <a:r>
              <a:t>Project Motivations and Methodologies </a:t>
            </a:r>
          </a:p>
          <a:p>
            <a:pPr marL="0" indent="0" defTabSz="777240">
              <a:spcBef>
                <a:spcPts val="1300"/>
              </a:spcBef>
              <a:buSzTx/>
              <a:buNone/>
              <a:defRPr sz="1360" u="sng">
                <a:solidFill>
                  <a:srgbClr val="FFFFFF"/>
                </a:solidFill>
              </a:defRPr>
            </a:pPr>
            <a:r>
              <a:t>EDA: Amper Training Data </a:t>
            </a:r>
          </a:p>
          <a:p>
            <a:pPr marL="0" indent="0" defTabSz="777240">
              <a:spcBef>
                <a:spcPts val="1300"/>
              </a:spcBef>
              <a:buSzTx/>
              <a:buNone/>
              <a:defRPr sz="1360" u="sng">
                <a:solidFill>
                  <a:srgbClr val="FFFFFF"/>
                </a:solidFill>
              </a:defRPr>
            </a:pPr>
            <a:r>
              <a:t>Feature Extraction </a:t>
            </a:r>
          </a:p>
          <a:p>
            <a:pPr marL="0" indent="0" defTabSz="777240">
              <a:spcBef>
                <a:spcPts val="1300"/>
              </a:spcBef>
              <a:buSzTx/>
              <a:buNone/>
              <a:defRPr sz="1360" u="sng">
                <a:solidFill>
                  <a:srgbClr val="FFFFFF"/>
                </a:solidFill>
              </a:defRPr>
            </a:pPr>
            <a:r>
              <a:t>Modeling </a:t>
            </a:r>
          </a:p>
          <a:p>
            <a:pPr marL="0" indent="0" defTabSz="777240">
              <a:spcBef>
                <a:spcPts val="1300"/>
              </a:spcBef>
              <a:buSzTx/>
              <a:buNone/>
              <a:defRPr sz="1360" u="sng">
                <a:solidFill>
                  <a:srgbClr val="FFFFFF"/>
                </a:solidFill>
              </a:defRPr>
            </a:pPr>
            <a:r>
              <a:t>Model Integration </a:t>
            </a:r>
          </a:p>
          <a:p>
            <a:pPr marL="0" indent="0" defTabSz="777240">
              <a:spcBef>
                <a:spcPts val="1300"/>
              </a:spcBef>
              <a:buSzTx/>
              <a:buNone/>
              <a:defRPr sz="1360" u="sng">
                <a:solidFill>
                  <a:srgbClr val="FFFFFF"/>
                </a:solidFill>
              </a:defRPr>
            </a:pPr>
            <a:r>
              <a:t>Single and Multi-Region Render Generation </a:t>
            </a:r>
          </a:p>
          <a:p>
            <a:pPr marL="0" indent="0" defTabSz="777240">
              <a:spcBef>
                <a:spcPts val="1300"/>
              </a:spcBef>
              <a:buSzTx/>
              <a:buNone/>
              <a:defRPr sz="1360" u="sng">
                <a:solidFill>
                  <a:srgbClr val="FFFFFF"/>
                </a:solidFill>
              </a:defRPr>
            </a:pPr>
            <a:r>
              <a:t>Validation</a:t>
            </a:r>
          </a:p>
          <a:p>
            <a:pPr marL="0" indent="0" defTabSz="777240">
              <a:spcBef>
                <a:spcPts val="1300"/>
              </a:spcBef>
              <a:buSzTx/>
              <a:buNone/>
              <a:defRPr sz="1360" u="sng">
                <a:solidFill>
                  <a:srgbClr val="FFFFFF"/>
                </a:solidFill>
              </a:defRPr>
            </a:pPr>
            <a:r>
              <a:t>Conclusions/Future Work </a:t>
            </a:r>
          </a:p>
          <a:p>
            <a:pPr marL="0" indent="0" defTabSz="777240">
              <a:spcBef>
                <a:spcPts val="1300"/>
              </a:spcBef>
              <a:buSzTx/>
              <a:buNone/>
              <a:defRPr sz="1105"/>
            </a:pPr>
            <a:endParaRPr sz="136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4;p36"/>
          <p:cNvSpPr txBox="1"/>
          <p:nvPr>
            <p:ph type="title"/>
          </p:nvPr>
        </p:nvSpPr>
        <p:spPr>
          <a:xfrm>
            <a:off x="729999" y="1318650"/>
            <a:ext cx="3300902" cy="1785300"/>
          </a:xfrm>
          <a:prstGeom prst="rect">
            <a:avLst/>
          </a:prstGeom>
        </p:spPr>
        <p:txBody>
          <a:bodyPr/>
          <a:lstStyle/>
          <a:p>
            <a:pPr/>
            <a:r>
              <a:t>Models: Target Descriptor Variables  </a:t>
            </a:r>
          </a:p>
        </p:txBody>
      </p:sp>
      <p:sp>
        <p:nvSpPr>
          <p:cNvPr id="279" name="Google Shape;275;p36"/>
          <p:cNvSpPr txBox="1"/>
          <p:nvPr>
            <p:ph type="body" sz="quarter" idx="1"/>
          </p:nvPr>
        </p:nvSpPr>
        <p:spPr>
          <a:xfrm>
            <a:off x="120499" y="3025600"/>
            <a:ext cx="3682802" cy="1011900"/>
          </a:xfrm>
          <a:prstGeom prst="rect">
            <a:avLst/>
          </a:prstGeom>
        </p:spPr>
        <p:txBody>
          <a:bodyPr/>
          <a:lstStyle/>
          <a:p>
            <a:pPr lvl="1" marL="365760" indent="-124460" defTabSz="365760">
              <a:lnSpc>
                <a:spcPct val="115000"/>
              </a:lnSpc>
              <a:buClr>
                <a:schemeClr val="accent1"/>
              </a:buClr>
              <a:buSzPts val="1600"/>
              <a:buFont typeface="Helvetica"/>
              <a:buChar char="●"/>
              <a:defRPr b="1">
                <a:solidFill>
                  <a:srgbClr val="000000"/>
                </a:solidFill>
              </a:defRPr>
            </a:pPr>
            <a:r>
              <a:t> Genre (Binary) </a:t>
            </a:r>
          </a:p>
          <a:p>
            <a:pPr lvl="2" marL="778412" indent="-354232" defTabSz="365760">
              <a:lnSpc>
                <a:spcPct val="115000"/>
              </a:lnSpc>
              <a:buClr>
                <a:schemeClr val="accent1"/>
              </a:buClr>
              <a:buSzPts val="1600"/>
              <a:buFont typeface="Helvetica"/>
              <a:buChar char="■"/>
              <a:defRPr>
                <a:solidFill>
                  <a:srgbClr val="000000"/>
                </a:solidFill>
              </a:defRPr>
            </a:pPr>
            <a:r>
              <a:t>Subgenre</a:t>
            </a:r>
          </a:p>
          <a:p>
            <a:pPr lvl="3" marL="612140" indent="0" defTabSz="365760">
              <a:lnSpc>
                <a:spcPct val="115000"/>
              </a:lnSpc>
              <a:buClr>
                <a:schemeClr val="accent1"/>
              </a:buClr>
              <a:buSzPts val="1600"/>
              <a:buFont typeface="Helvetica"/>
              <a:buChar char="■"/>
              <a:defRPr>
                <a:solidFill>
                  <a:srgbClr val="000000"/>
                </a:solidFill>
              </a:defRPr>
            </a:pPr>
            <a:r>
              <a:t> Mood </a:t>
            </a:r>
          </a:p>
          <a:p>
            <a:pPr marL="0" indent="0" defTabSz="365760">
              <a:lnSpc>
                <a:spcPct val="115000"/>
              </a:lnSpc>
              <a:spcBef>
                <a:spcPts val="400"/>
              </a:spcBef>
              <a:defRPr sz="640"/>
            </a:pPr>
            <a:endParaRPr sz="520"/>
          </a:p>
          <a:p>
            <a:pPr marL="0" indent="0" defTabSz="365760">
              <a:lnSpc>
                <a:spcPct val="115000"/>
              </a:lnSpc>
              <a:spcBef>
                <a:spcPts val="400"/>
              </a:spcBef>
              <a:defRPr sz="520"/>
            </a:pPr>
            <a:r>
              <a:t>	</a:t>
            </a:r>
          </a:p>
          <a:p>
            <a:pPr marL="0" indent="0" defTabSz="365760">
              <a:lnSpc>
                <a:spcPct val="115000"/>
              </a:lnSpc>
              <a:spcBef>
                <a:spcPts val="400"/>
              </a:spcBef>
              <a:defRPr sz="520"/>
            </a:pPr>
            <a:r>
              <a:t> </a:t>
            </a:r>
          </a:p>
        </p:txBody>
      </p:sp>
      <p:sp>
        <p:nvSpPr>
          <p:cNvPr id="280" name="Google Shape;278;p36"/>
          <p:cNvSpPr txBox="1"/>
          <p:nvPr/>
        </p:nvSpPr>
        <p:spPr>
          <a:xfrm>
            <a:off x="615800" y="4070949"/>
            <a:ext cx="3828901" cy="94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17500">
              <a:buClr>
                <a:srgbClr val="000000"/>
              </a:buClr>
              <a:buSzPts val="1700"/>
              <a:buFont typeface="Helvetica"/>
              <a:buChar char="●"/>
              <a:defRPr b="1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Sentiment (Binary) </a:t>
            </a:r>
          </a:p>
          <a:p>
            <a:pPr lvl="1" marL="914400" indent="-317500">
              <a:buClr>
                <a:srgbClr val="000000"/>
              </a:buClr>
              <a:buSzPts val="1700"/>
              <a:buFont typeface="Helvetica"/>
              <a:buChar char="○"/>
              <a:defRPr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Valence</a:t>
            </a:r>
          </a:p>
          <a:p>
            <a:pPr lvl="1" marL="914400" indent="-317500">
              <a:buClr>
                <a:srgbClr val="000000"/>
              </a:buClr>
              <a:buSzPts val="1700"/>
              <a:buFont typeface="Helvetica"/>
              <a:buChar char="○"/>
              <a:defRPr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Momentum</a:t>
            </a:r>
          </a:p>
        </p:txBody>
      </p:sp>
      <p:pic>
        <p:nvPicPr>
          <p:cNvPr id="281" name="Google Shape;279;p36" descr="Google Shape;279;p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6682" y="-33825"/>
            <a:ext cx="5807226" cy="5211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4;p37"/>
          <p:cNvSpPr txBox="1"/>
          <p:nvPr>
            <p:ph type="title"/>
          </p:nvPr>
        </p:nvSpPr>
        <p:spPr>
          <a:xfrm>
            <a:off x="729999" y="1318650"/>
            <a:ext cx="3300902" cy="1785300"/>
          </a:xfrm>
          <a:prstGeom prst="rect">
            <a:avLst/>
          </a:prstGeom>
        </p:spPr>
        <p:txBody>
          <a:bodyPr/>
          <a:lstStyle/>
          <a:p>
            <a:pPr/>
            <a:r>
              <a:t>Models: KNN vs. MLP Performance </a:t>
            </a:r>
          </a:p>
        </p:txBody>
      </p:sp>
      <p:sp>
        <p:nvSpPr>
          <p:cNvPr id="284" name="Google Shape;285;p37"/>
          <p:cNvSpPr txBox="1"/>
          <p:nvPr>
            <p:ph type="body" sz="quarter" idx="1"/>
          </p:nvPr>
        </p:nvSpPr>
        <p:spPr>
          <a:xfrm>
            <a:off x="615800" y="3025600"/>
            <a:ext cx="3682801" cy="10119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15000"/>
              </a:lnSpc>
              <a:defRPr sz="1300"/>
            </a:pPr>
            <a:r>
              <a:t>	</a:t>
            </a:r>
          </a:p>
          <a:p>
            <a:pPr marL="0" indent="0">
              <a:lnSpc>
                <a:spcPct val="115000"/>
              </a:lnSpc>
              <a:spcBef>
                <a:spcPts val="1000"/>
              </a:spcBef>
              <a:defRPr sz="1300"/>
            </a:pPr>
            <a:r>
              <a:t> </a:t>
            </a:r>
          </a:p>
        </p:txBody>
      </p:sp>
      <p:graphicFrame>
        <p:nvGraphicFramePr>
          <p:cNvPr id="285" name="Google Shape;288;p37"/>
          <p:cNvGraphicFramePr/>
          <p:nvPr/>
        </p:nvGraphicFramePr>
        <p:xfrm>
          <a:off x="4546600" y="349349"/>
          <a:ext cx="4572000" cy="281432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524000"/>
                <a:gridCol w="1524000"/>
                <a:gridCol w="1524000"/>
              </a:tblGrid>
              <a:tr h="993175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Target 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KNN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MLP 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303525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Binary Genre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0.999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0.990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303525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Binary Sentiment 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0.992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0.924 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303525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Subgenre 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0.530 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0.535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303525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Mood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0.983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0.972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303525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Valence 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0.995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0.973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303525"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Momentum 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0.995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0.943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93;p38"/>
          <p:cNvSpPr txBox="1"/>
          <p:nvPr>
            <p:ph type="title"/>
          </p:nvPr>
        </p:nvSpPr>
        <p:spPr>
          <a:xfrm>
            <a:off x="729999" y="1318650"/>
            <a:ext cx="3300902" cy="1785300"/>
          </a:xfrm>
          <a:prstGeom prst="rect">
            <a:avLst/>
          </a:prstGeom>
        </p:spPr>
        <p:txBody>
          <a:bodyPr/>
          <a:lstStyle>
            <a:lvl1pPr defTabSz="804672">
              <a:defRPr sz="2640"/>
            </a:lvl1pPr>
          </a:lstStyle>
          <a:p>
            <a:pPr/>
            <a:r>
              <a:t>Models: Tempo/Key Detection and Laplacian Form Segmentation</a:t>
            </a:r>
          </a:p>
        </p:txBody>
      </p:sp>
      <p:sp>
        <p:nvSpPr>
          <p:cNvPr id="288" name="Google Shape;294;p38"/>
          <p:cNvSpPr txBox="1"/>
          <p:nvPr>
            <p:ph type="body" sz="quarter" idx="1"/>
          </p:nvPr>
        </p:nvSpPr>
        <p:spPr>
          <a:xfrm>
            <a:off x="615800" y="3025600"/>
            <a:ext cx="3682801" cy="10119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15000"/>
              </a:lnSpc>
              <a:defRPr sz="1300"/>
            </a:pPr>
            <a:r>
              <a:t>	</a:t>
            </a:r>
          </a:p>
          <a:p>
            <a:pPr marL="0" indent="0">
              <a:lnSpc>
                <a:spcPct val="115000"/>
              </a:lnSpc>
              <a:spcBef>
                <a:spcPts val="1000"/>
              </a:spcBef>
              <a:defRPr sz="1300"/>
            </a:pPr>
            <a:r>
              <a:t> </a:t>
            </a:r>
          </a:p>
        </p:txBody>
      </p:sp>
      <p:pic>
        <p:nvPicPr>
          <p:cNvPr id="289" name="Google Shape;297;p38" descr="Google Shape;297;p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0900" y="756875"/>
            <a:ext cx="5578200" cy="1685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Google Shape;298;p38" descr="Google Shape;298;p3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2599" y="2442249"/>
            <a:ext cx="4663628" cy="1729876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Google Shape;299;p38"/>
          <p:cNvSpPr txBox="1"/>
          <p:nvPr/>
        </p:nvSpPr>
        <p:spPr>
          <a:xfrm>
            <a:off x="125449" y="4121325"/>
            <a:ext cx="8893101" cy="104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17500">
              <a:buClr>
                <a:srgbClr val="000000"/>
              </a:buClr>
              <a:buSzPts val="1400"/>
              <a:buFont typeface="Helvetica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Key:</a:t>
            </a:r>
            <a:r>
              <a:rPr b="0"/>
              <a:t> LibROSA library  CQT (constant-Q transform) utility </a:t>
            </a:r>
          </a:p>
          <a:p>
            <a:pPr marL="457200" indent="-317500">
              <a:buClr>
                <a:srgbClr val="000000"/>
              </a:buClr>
              <a:buSzPts val="1400"/>
              <a:buFont typeface="Helvetica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</a:p>
          <a:p>
            <a:pPr marL="457200" indent="-317500">
              <a:buClr>
                <a:srgbClr val="000000"/>
              </a:buClr>
              <a:buSzPts val="1400"/>
              <a:buFont typeface="Helvetica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Form</a:t>
            </a:r>
            <a:r>
              <a:rPr b="0"/>
              <a:t>: KMeans clustering  driven Laplacian audio segmentation algorithm, with silhouette analysis (max average)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304;p39"/>
          <p:cNvSpPr txBox="1"/>
          <p:nvPr>
            <p:ph type="title"/>
          </p:nvPr>
        </p:nvSpPr>
        <p:spPr>
          <a:xfrm>
            <a:off x="729999" y="1318650"/>
            <a:ext cx="3300902" cy="1785300"/>
          </a:xfrm>
          <a:prstGeom prst="rect">
            <a:avLst/>
          </a:prstGeom>
        </p:spPr>
        <p:txBody>
          <a:bodyPr/>
          <a:lstStyle/>
          <a:p>
            <a:pPr/>
            <a:r>
              <a:t>Models: Integrated Output</a:t>
            </a:r>
          </a:p>
        </p:txBody>
      </p:sp>
      <p:sp>
        <p:nvSpPr>
          <p:cNvPr id="294" name="Google Shape;305;p39"/>
          <p:cNvSpPr txBox="1"/>
          <p:nvPr>
            <p:ph type="body" sz="quarter" idx="1"/>
          </p:nvPr>
        </p:nvSpPr>
        <p:spPr>
          <a:xfrm>
            <a:off x="615800" y="3025600"/>
            <a:ext cx="3682801" cy="10119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15000"/>
              </a:lnSpc>
              <a:defRPr sz="1300"/>
            </a:pPr>
            <a:r>
              <a:t>	</a:t>
            </a:r>
          </a:p>
          <a:p>
            <a:pPr marL="0" indent="0">
              <a:lnSpc>
                <a:spcPct val="115000"/>
              </a:lnSpc>
              <a:spcBef>
                <a:spcPts val="1000"/>
              </a:spcBef>
              <a:defRPr sz="1300"/>
            </a:pPr>
            <a:r>
              <a:t> </a:t>
            </a:r>
          </a:p>
        </p:txBody>
      </p:sp>
      <p:pic>
        <p:nvPicPr>
          <p:cNvPr id="295" name="Google Shape;309;p39" descr="Google Shape;309;p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49" y="133875"/>
            <a:ext cx="4572000" cy="4154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314;p40"/>
          <p:cNvSpPr txBox="1"/>
          <p:nvPr>
            <p:ph type="title"/>
          </p:nvPr>
        </p:nvSpPr>
        <p:spPr>
          <a:xfrm>
            <a:off x="729999" y="1318650"/>
            <a:ext cx="3300902" cy="1785300"/>
          </a:xfrm>
          <a:prstGeom prst="rect">
            <a:avLst/>
          </a:prstGeom>
        </p:spPr>
        <p:txBody>
          <a:bodyPr/>
          <a:lstStyle/>
          <a:p>
            <a:pPr/>
            <a:r>
              <a:t>Models: Output Redux</a:t>
            </a:r>
          </a:p>
        </p:txBody>
      </p:sp>
      <p:sp>
        <p:nvSpPr>
          <p:cNvPr id="298" name="Google Shape;315;p40"/>
          <p:cNvSpPr txBox="1"/>
          <p:nvPr>
            <p:ph type="body" sz="quarter" idx="1"/>
          </p:nvPr>
        </p:nvSpPr>
        <p:spPr>
          <a:xfrm>
            <a:off x="615800" y="3025600"/>
            <a:ext cx="3682801" cy="10119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15000"/>
              </a:lnSpc>
              <a:defRPr sz="1300"/>
            </a:pPr>
            <a:r>
              <a:t>Top predicted descriptor + sentiment + tempo + key per formal segment  per track 	</a:t>
            </a:r>
          </a:p>
          <a:p>
            <a:pPr marL="0" indent="0">
              <a:lnSpc>
                <a:spcPct val="115000"/>
              </a:lnSpc>
              <a:spcBef>
                <a:spcPts val="1000"/>
              </a:spcBef>
              <a:defRPr sz="1300"/>
            </a:pPr>
            <a:r>
              <a:t> </a:t>
            </a:r>
          </a:p>
        </p:txBody>
      </p:sp>
      <p:pic>
        <p:nvPicPr>
          <p:cNvPr id="299" name="Google Shape;319;p40" descr="Google Shape;319;p4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0"/>
            <a:ext cx="4252396" cy="5061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24;p41"/>
          <p:cNvSpPr txBox="1"/>
          <p:nvPr>
            <p:ph type="title"/>
          </p:nvPr>
        </p:nvSpPr>
        <p:spPr>
          <a:xfrm>
            <a:off x="729999" y="1318650"/>
            <a:ext cx="3300902" cy="1785300"/>
          </a:xfrm>
          <a:prstGeom prst="rect">
            <a:avLst/>
          </a:prstGeom>
        </p:spPr>
        <p:txBody>
          <a:bodyPr/>
          <a:lstStyle/>
          <a:p>
            <a:pPr/>
            <a:r>
              <a:t>Render Generation </a:t>
            </a:r>
          </a:p>
        </p:txBody>
      </p:sp>
      <p:sp>
        <p:nvSpPr>
          <p:cNvPr id="302" name="Google Shape;325;p41"/>
          <p:cNvSpPr txBox="1"/>
          <p:nvPr>
            <p:ph type="body" sz="quarter" idx="1"/>
          </p:nvPr>
        </p:nvSpPr>
        <p:spPr>
          <a:xfrm>
            <a:off x="46204" y="3025600"/>
            <a:ext cx="4252397" cy="1011900"/>
          </a:xfrm>
          <a:prstGeom prst="rect">
            <a:avLst/>
          </a:prstGeom>
        </p:spPr>
        <p:txBody>
          <a:bodyPr/>
          <a:lstStyle/>
          <a:p>
            <a:pPr marL="192024" indent="-130683" defTabSz="384047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b="1" sz="1344"/>
            </a:pPr>
            <a:r>
              <a:t>Multi-region </a:t>
            </a:r>
            <a:r>
              <a:rPr b="0"/>
              <a:t>(10 per input track): each region assigned respective duration, descriptor, tempo, and key </a:t>
            </a:r>
          </a:p>
          <a:p>
            <a:pPr marL="0" indent="0" defTabSz="384047">
              <a:lnSpc>
                <a:spcPct val="115000"/>
              </a:lnSpc>
              <a:spcBef>
                <a:spcPts val="400"/>
              </a:spcBef>
              <a:defRPr sz="546"/>
            </a:pPr>
            <a:r>
              <a:t> </a:t>
            </a:r>
          </a:p>
        </p:txBody>
      </p:sp>
      <p:pic>
        <p:nvPicPr>
          <p:cNvPr id="303" name="Google Shape;330;p41" descr="Google Shape;330;p4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0100" y="41237"/>
            <a:ext cx="4252396" cy="5061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35;p42"/>
          <p:cNvSpPr txBox="1"/>
          <p:nvPr>
            <p:ph type="title"/>
          </p:nvPr>
        </p:nvSpPr>
        <p:spPr>
          <a:xfrm>
            <a:off x="729999" y="1318650"/>
            <a:ext cx="3300902" cy="1785300"/>
          </a:xfrm>
          <a:prstGeom prst="rect">
            <a:avLst/>
          </a:prstGeom>
        </p:spPr>
        <p:txBody>
          <a:bodyPr/>
          <a:lstStyle/>
          <a:p>
            <a:pPr/>
            <a:r>
              <a:t>Render Generation </a:t>
            </a:r>
          </a:p>
        </p:txBody>
      </p:sp>
      <p:sp>
        <p:nvSpPr>
          <p:cNvPr id="306" name="Google Shape;336;p42"/>
          <p:cNvSpPr txBox="1"/>
          <p:nvPr>
            <p:ph type="body" sz="quarter" idx="1"/>
          </p:nvPr>
        </p:nvSpPr>
        <p:spPr>
          <a:xfrm>
            <a:off x="33534" y="3025600"/>
            <a:ext cx="4265067" cy="2102064"/>
          </a:xfrm>
          <a:prstGeom prst="rect">
            <a:avLst/>
          </a:prstGeom>
        </p:spPr>
        <p:txBody>
          <a:bodyPr/>
          <a:lstStyle/>
          <a:p>
            <a:pPr marL="192024" indent="-130683" defTabSz="384047">
              <a:lnSpc>
                <a:spcPct val="115000"/>
              </a:lnSpc>
              <a:buClr>
                <a:schemeClr val="accent1"/>
              </a:buClr>
              <a:buSzPts val="1300"/>
              <a:buFont typeface="Helvetica"/>
              <a:buChar char="●"/>
              <a:defRPr b="1" sz="1344"/>
            </a:pPr>
            <a:r>
              <a:t>Multi-region </a:t>
            </a:r>
            <a:r>
              <a:rPr b="0"/>
              <a:t>(10 per input track): each region assigned respective duration, descriptor, tempo, and key </a:t>
            </a:r>
          </a:p>
          <a:p>
            <a:pPr marL="0" indent="384047" defTabSz="384047">
              <a:lnSpc>
                <a:spcPct val="115000"/>
              </a:lnSpc>
              <a:spcBef>
                <a:spcPts val="400"/>
              </a:spcBef>
              <a:defRPr sz="1344"/>
            </a:pPr>
          </a:p>
          <a:p>
            <a:pPr marL="192024" indent="-130683" defTabSz="384047">
              <a:lnSpc>
                <a:spcPct val="115000"/>
              </a:lnSpc>
              <a:spcBef>
                <a:spcPts val="400"/>
              </a:spcBef>
              <a:buClr>
                <a:schemeClr val="accent1"/>
              </a:buClr>
              <a:buSzPts val="1300"/>
              <a:buFont typeface="Helvetica"/>
              <a:buChar char="●"/>
              <a:defRPr b="1" sz="1344"/>
            </a:pPr>
            <a:r>
              <a:t>Single-region: </a:t>
            </a:r>
            <a:r>
              <a:rPr b="0"/>
              <a:t>each render assigned one of top descriptors, tempi, and keys </a:t>
            </a:r>
          </a:p>
          <a:p>
            <a:pPr marL="0" indent="0" defTabSz="384047">
              <a:lnSpc>
                <a:spcPct val="115000"/>
              </a:lnSpc>
              <a:spcBef>
                <a:spcPts val="400"/>
              </a:spcBef>
              <a:defRPr sz="672"/>
            </a:pPr>
            <a:endParaRPr sz="546"/>
          </a:p>
          <a:p>
            <a:pPr marL="0" indent="0" defTabSz="384047">
              <a:lnSpc>
                <a:spcPct val="115000"/>
              </a:lnSpc>
              <a:spcBef>
                <a:spcPts val="400"/>
              </a:spcBef>
              <a:defRPr sz="672"/>
            </a:pPr>
            <a:endParaRPr sz="546"/>
          </a:p>
          <a:p>
            <a:pPr marL="0" indent="0" defTabSz="384047">
              <a:lnSpc>
                <a:spcPct val="115000"/>
              </a:lnSpc>
              <a:spcBef>
                <a:spcPts val="400"/>
              </a:spcBef>
              <a:defRPr sz="546"/>
            </a:pPr>
            <a:r>
              <a:t> </a:t>
            </a:r>
          </a:p>
        </p:txBody>
      </p:sp>
      <p:sp>
        <p:nvSpPr>
          <p:cNvPr id="307" name="Google Shape;340;p42"/>
          <p:cNvSpPr txBox="1"/>
          <p:nvPr/>
        </p:nvSpPr>
        <p:spPr>
          <a:xfrm>
            <a:off x="4572000" y="-1"/>
            <a:ext cx="3000001" cy="4635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300">
                <a:solidFill>
                  <a:srgbClr val="000000"/>
                </a:solidFill>
              </a:defRPr>
            </a:pPr>
            <a:r>
              <a:t> </a:t>
            </a:r>
            <a:r>
              <a:rPr sz="1100"/>
              <a:t>"timeline": {</a:t>
            </a:r>
            <a:endParaRPr sz="1100"/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"spans": [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{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    "actions": [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        {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            "time": 0,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            "add_region": {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                "key": {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                    "tonic": "C"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                },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                "id": 222,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                "cut_at": 48,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                "descriptor": "documentary_idiophonic_idle"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            }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        }],</a:t>
            </a:r>
            <a:endParaRPr sz="1000"/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    "time": 0,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    "tempo": 136.0,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    "id": 111,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    "type": "metered",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    "instrument_groups": [{"instrument_group": "grand_piano"}]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},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{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    "time": 344,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    "type": "unmetered"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    }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    ]</a:t>
            </a:r>
          </a:p>
          <a:p>
            <a:pPr>
              <a:defRPr sz="1100">
                <a:solidFill>
                  <a:srgbClr val="000000"/>
                </a:solidFill>
              </a:defRPr>
            </a:pPr>
            <a:r>
              <a:t>               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45;p43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000"/>
              </a:spcBef>
              <a:buSzTx/>
              <a:buNone/>
            </a:pPr>
          </a:p>
        </p:txBody>
      </p:sp>
      <p:sp>
        <p:nvSpPr>
          <p:cNvPr id="310" name="Google Shape;346;p43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>
            <a:lvl1pPr defTabSz="685800">
              <a:defRPr sz="2250"/>
            </a:lvl1pPr>
          </a:lstStyle>
          <a:p>
            <a:pPr/>
            <a:r>
              <a:t>Render Example </a:t>
            </a:r>
          </a:p>
        </p:txBody>
      </p:sp>
      <p:pic>
        <p:nvPicPr>
          <p:cNvPr id="311" name="Google Shape;347;p43" descr="Google Shape;347;p4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025" y="1933400"/>
            <a:ext cx="7541425" cy="308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52;p44"/>
          <p:cNvSpPr txBox="1"/>
          <p:nvPr>
            <p:ph type="title"/>
          </p:nvPr>
        </p:nvSpPr>
        <p:spPr>
          <a:xfrm>
            <a:off x="729999" y="1318650"/>
            <a:ext cx="3300902" cy="1785300"/>
          </a:xfrm>
          <a:prstGeom prst="rect">
            <a:avLst/>
          </a:prstGeom>
        </p:spPr>
        <p:txBody>
          <a:bodyPr/>
          <a:lstStyle>
            <a:lvl1pPr defTabSz="896111">
              <a:defRPr sz="2940"/>
            </a:lvl1pPr>
          </a:lstStyle>
          <a:p>
            <a:pPr/>
            <a:r>
              <a:t>Validation: Single Region Render Accuracy Scores</a:t>
            </a:r>
          </a:p>
        </p:txBody>
      </p:sp>
      <p:sp>
        <p:nvSpPr>
          <p:cNvPr id="314" name="Google Shape;353;p44"/>
          <p:cNvSpPr txBox="1"/>
          <p:nvPr>
            <p:ph type="body" sz="quarter" idx="1"/>
          </p:nvPr>
        </p:nvSpPr>
        <p:spPr>
          <a:xfrm>
            <a:off x="615800" y="3025600"/>
            <a:ext cx="3682801" cy="10119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15000"/>
              </a:lnSpc>
              <a:defRPr sz="1300"/>
            </a:pPr>
            <a:r>
              <a:t>	</a:t>
            </a:r>
          </a:p>
          <a:p>
            <a:pPr marL="0" indent="0">
              <a:lnSpc>
                <a:spcPct val="115000"/>
              </a:lnSpc>
              <a:spcBef>
                <a:spcPts val="1000"/>
              </a:spcBef>
              <a:defRPr sz="1300"/>
            </a:pPr>
            <a:r>
              <a:t> </a:t>
            </a:r>
          </a:p>
        </p:txBody>
      </p:sp>
      <p:graphicFrame>
        <p:nvGraphicFramePr>
          <p:cNvPr id="315" name="Google Shape;356;p44"/>
          <p:cNvGraphicFramePr/>
          <p:nvPr/>
        </p:nvGraphicFramePr>
        <p:xfrm>
          <a:off x="4559300" y="473775"/>
          <a:ext cx="4572000" cy="36737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286000"/>
                <a:gridCol w="2286000"/>
              </a:tblGrid>
              <a:tr h="2689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Classifier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 Score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102975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Genre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800"/>
                        </a:spcBef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0.897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4749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Subgenre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800"/>
                        </a:spcBef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0.858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4749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Mood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800"/>
                        </a:spcBef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0.715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4749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Sentiment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800"/>
                        </a:spcBef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0.821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4749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Valence 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800"/>
                        </a:spcBef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0.705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47499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Momentum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800"/>
                        </a:spcBef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0.752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61;p45"/>
          <p:cNvSpPr txBox="1"/>
          <p:nvPr>
            <p:ph type="title"/>
          </p:nvPr>
        </p:nvSpPr>
        <p:spPr>
          <a:xfrm>
            <a:off x="729999" y="1318650"/>
            <a:ext cx="3300902" cy="1785300"/>
          </a:xfrm>
          <a:prstGeom prst="rect">
            <a:avLst/>
          </a:prstGeom>
        </p:spPr>
        <p:txBody>
          <a:bodyPr/>
          <a:lstStyle>
            <a:lvl1pPr defTabSz="804672">
              <a:defRPr sz="2640"/>
            </a:lvl1pPr>
          </a:lstStyle>
          <a:p>
            <a:pPr/>
            <a:r>
              <a:t>Validation: Multi Region Render Mean Correlation Scores </a:t>
            </a:r>
          </a:p>
        </p:txBody>
      </p:sp>
      <p:sp>
        <p:nvSpPr>
          <p:cNvPr id="318" name="Google Shape;362;p45"/>
          <p:cNvSpPr txBox="1"/>
          <p:nvPr>
            <p:ph type="body" sz="quarter" idx="1"/>
          </p:nvPr>
        </p:nvSpPr>
        <p:spPr>
          <a:xfrm>
            <a:off x="615800" y="3025600"/>
            <a:ext cx="3682801" cy="10119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15000"/>
              </a:lnSpc>
              <a:defRPr sz="1300"/>
            </a:pPr>
            <a:r>
              <a:t>	</a:t>
            </a:r>
          </a:p>
          <a:p>
            <a:pPr marL="0" indent="0">
              <a:lnSpc>
                <a:spcPct val="115000"/>
              </a:lnSpc>
              <a:spcBef>
                <a:spcPts val="1000"/>
              </a:spcBef>
              <a:defRPr sz="1300"/>
            </a:pPr>
            <a:r>
              <a:t> </a:t>
            </a:r>
          </a:p>
        </p:txBody>
      </p:sp>
      <p:graphicFrame>
        <p:nvGraphicFramePr>
          <p:cNvPr id="319" name="Google Shape;365;p45"/>
          <p:cNvGraphicFramePr/>
          <p:nvPr/>
        </p:nvGraphicFramePr>
        <p:xfrm>
          <a:off x="4559300" y="366225"/>
          <a:ext cx="4572000" cy="33512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286000"/>
                <a:gridCol w="2286000"/>
              </a:tblGrid>
              <a:tr h="2890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Classifier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Mean Correlation  Score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5103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Genre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800"/>
                        </a:spcBef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0.900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5103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Subgenre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800"/>
                        </a:spcBef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0.855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5103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Mood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800"/>
                        </a:spcBef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0.755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5103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Sentiment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800"/>
                        </a:spcBef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0.635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5103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Valence 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800"/>
                        </a:spcBef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0.686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  <a:tr h="5103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Momentum</a:t>
                      </a:r>
                    </a:p>
                  </a:txBody>
                  <a:tcPr marL="63500" marR="63500" marT="63500" marB="63500" anchor="t" anchorCtr="0" horzOverflow="overflow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800"/>
                        </a:spcBef>
                        <a:defRPr sz="1800"/>
                      </a:pPr>
                      <a:r>
                        <a:rPr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0.413</a:t>
                      </a:r>
                    </a:p>
                  </a:txBody>
                  <a:tcPr marL="63500" marR="63500" marT="63500" marB="6350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147;p19"/>
          <p:cNvSpPr txBox="1"/>
          <p:nvPr>
            <p:ph type="title"/>
          </p:nvPr>
        </p:nvSpPr>
        <p:spPr>
          <a:xfrm>
            <a:off x="729450" y="1322449"/>
            <a:ext cx="7688399" cy="1518602"/>
          </a:xfrm>
          <a:prstGeom prst="rect">
            <a:avLst/>
          </a:prstGeom>
        </p:spPr>
        <p:txBody>
          <a:bodyPr/>
          <a:lstStyle/>
          <a:p>
            <a:pPr/>
            <a:r>
              <a:t>Amper Music? </a:t>
            </a:r>
          </a:p>
        </p:txBody>
      </p:sp>
      <p:pic>
        <p:nvPicPr>
          <p:cNvPr id="205" name="Google Shape;148;p19" descr="Google Shape;148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1000" y="4000500"/>
            <a:ext cx="1143000" cy="114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70;p46"/>
          <p:cNvSpPr txBox="1"/>
          <p:nvPr>
            <p:ph type="title"/>
          </p:nvPr>
        </p:nvSpPr>
        <p:spPr>
          <a:xfrm>
            <a:off x="729450" y="1322449"/>
            <a:ext cx="7688399" cy="1518602"/>
          </a:xfrm>
          <a:prstGeom prst="rect">
            <a:avLst/>
          </a:prstGeom>
        </p:spPr>
        <p:txBody>
          <a:bodyPr/>
          <a:lstStyle/>
          <a:p>
            <a:pPr/>
            <a:r>
              <a:t>Multi Region Individual Scores by Track </a:t>
            </a:r>
          </a:p>
        </p:txBody>
      </p:sp>
      <p:sp>
        <p:nvSpPr>
          <p:cNvPr id="322" name="Google Shape;371;p46"/>
          <p:cNvSpPr txBox="1"/>
          <p:nvPr/>
        </p:nvSpPr>
        <p:spPr>
          <a:xfrm>
            <a:off x="-1" y="2107475"/>
            <a:ext cx="8784902" cy="3060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just">
              <a:lnSpc>
                <a:spcPct val="115000"/>
              </a:lnSpc>
              <a:spcBef>
                <a:spcPts val="800"/>
              </a:spcBef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Genre accuracy scores by title: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[('agent_fresco', 1.0), ('crystals', 1.0), ('ensimi', 0.75), ('fm_belfast', 0.5), ('kirayama_family', 1.0), ('lionheart', 1.0), ('lockerbie', 1.0), ('mummut', 1.0), ('ojba_rasta', 0.75), ('retro_stefson', 1.0 )]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>
              <a:lnSpc>
                <a:spcPct val="115000"/>
              </a:lnSpc>
              <a:spcBef>
                <a:spcPts val="800"/>
              </a:spcBef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Subgenre accuracy scores by title: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[('agent_fresco', 1.0), ('crystals', 1.0), ('ensimi', 0.75), ('fm_belfast', 0.5), ('kirayama_family', 1.0), ('lionheart', 1.0), ('lockerbie', 1.0), ('mummut', 0.8), ('ojba_rasta', 0.75), ('retro_stefson', 0.75)]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>
              <a:lnSpc>
                <a:spcPct val="115000"/>
              </a:lnSpc>
              <a:spcBef>
                <a:spcPts val="800"/>
              </a:spcBef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Mood accuracy scores by title: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[('agent_fresco', 1.0), ('crystals', 1.0), ('ensimi', 0.5), ('fm_belfast', 0.5), ('kirayama_family', 1.0), ('lionheart', 1.0), ('lockerbie', 1.0), ('mummut', 0.8), ('ojba_rasta', 0.25), ('retro_stefson', 0.5)]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76;p47"/>
          <p:cNvSpPr txBox="1"/>
          <p:nvPr>
            <p:ph type="title"/>
          </p:nvPr>
        </p:nvSpPr>
        <p:spPr>
          <a:xfrm>
            <a:off x="729450" y="1322449"/>
            <a:ext cx="7688399" cy="1518602"/>
          </a:xfrm>
          <a:prstGeom prst="rect">
            <a:avLst/>
          </a:prstGeom>
        </p:spPr>
        <p:txBody>
          <a:bodyPr/>
          <a:lstStyle/>
          <a:p>
            <a:pPr/>
            <a:r>
              <a:t>Multi Region Individual Scores by Track </a:t>
            </a:r>
          </a:p>
        </p:txBody>
      </p:sp>
      <p:sp>
        <p:nvSpPr>
          <p:cNvPr id="325" name="Google Shape;377;p47"/>
          <p:cNvSpPr txBox="1"/>
          <p:nvPr/>
        </p:nvSpPr>
        <p:spPr>
          <a:xfrm>
            <a:off x="-1" y="2107475"/>
            <a:ext cx="8784902" cy="2784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just">
              <a:lnSpc>
                <a:spcPct val="115000"/>
              </a:lnSpc>
              <a:spcBef>
                <a:spcPts val="800"/>
              </a:spcBef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Sentiment accuracy scores by title: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[('agent_fresco', 0.5), ('crystals', 0.5), ('ensimi', 1.0), ('fm_belfast', 0.0), ('kirayama_family', 0.0), ('lionheart', 1.0), ('lockerbie', 1.0), ('mummut', 0.6), ('ojba_rasta', 1.0), ('retro_stefson', 0.75)]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b="1"/>
          </a:p>
          <a:p>
            <a:pPr algn="just">
              <a:lnSpc>
                <a:spcPct val="115000"/>
              </a:lnSpc>
              <a:spcBef>
                <a:spcPts val="800"/>
              </a:spcBef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Valence accuracy scores by title: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[('agent_fresco', 0.0), ('crystals', 1.0), ('ensimi', 0.75), ('fm_belfast', 0.5), ('kirayama_family', 1.0), ('lionheart', 0.5555555555555556), ('lockerbie', 1.0), ('mummut', 0.8), ('ojba_rasta', 0.25), ('retro_stefson', 0.5)] 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just">
              <a:lnSpc>
                <a:spcPct val="115000"/>
              </a:lnSpc>
              <a:spcBef>
                <a:spcPts val="800"/>
              </a:spcBef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Momentum accuracy scores by title: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[('agent_fresco', 0.0), ('crystals', 0.5), ('ensimi', 0.5), ('fm_belfast', 0.0), ('kirayama_family', 0.0), ('lionheart', 0.7777777777777778), ('lockerbie', 0.5), ('mummut', 0.6), ('ojba_rasta', 0.75), ('retro_stefson', 0.5)]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4C2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82;p48"/>
          <p:cNvSpPr txBox="1"/>
          <p:nvPr>
            <p:ph type="title"/>
          </p:nvPr>
        </p:nvSpPr>
        <p:spPr>
          <a:xfrm>
            <a:off x="729450" y="1322449"/>
            <a:ext cx="7688399" cy="1518602"/>
          </a:xfrm>
          <a:prstGeom prst="rect">
            <a:avLst/>
          </a:prstGeom>
        </p:spPr>
        <p:txBody>
          <a:bodyPr/>
          <a:lstStyle/>
          <a:p>
            <a:pPr/>
            <a:r>
              <a:t>Conclusions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87;p49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>
            <a:lvl1pPr defTabSz="685800">
              <a:defRPr sz="2250"/>
            </a:lvl1pPr>
          </a:lstStyle>
          <a:p>
            <a:pPr/>
            <a:r>
              <a:t>Initial Phase Achievements </a:t>
            </a:r>
          </a:p>
        </p:txBody>
      </p:sp>
      <p:sp>
        <p:nvSpPr>
          <p:cNvPr id="330" name="Google Shape;388;p49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 marL="283464" indent="-192913" defTabSz="566927">
              <a:buSzPts val="1400"/>
              <a:buChar char="➔"/>
              <a:defRPr sz="1488"/>
            </a:pPr>
            <a:r>
              <a:t>Trained classification models on Amper data, applied to music data *from the wild” </a:t>
            </a:r>
          </a:p>
          <a:p>
            <a:pPr marL="283464" indent="-192913" defTabSz="566927">
              <a:spcBef>
                <a:spcPts val="600"/>
              </a:spcBef>
              <a:buSzPts val="1400"/>
              <a:buChar char="➔"/>
              <a:defRPr sz="1488"/>
            </a:pPr>
            <a:r>
              <a:t>Integrated (supervised) descriptor classification, tempo/key induction, and (unsupervised) form segmentation models</a:t>
            </a:r>
          </a:p>
          <a:p>
            <a:pPr marL="283464" indent="-192913" defTabSz="566927">
              <a:spcBef>
                <a:spcPts val="600"/>
              </a:spcBef>
              <a:buSzPts val="1400"/>
              <a:buChar char="➔"/>
              <a:defRPr sz="1488"/>
            </a:pPr>
            <a:r>
              <a:t>Generated renders based upon classifier predictions </a:t>
            </a:r>
          </a:p>
          <a:p>
            <a:pPr marL="283464" indent="-192913" defTabSz="566927">
              <a:spcBef>
                <a:spcPts val="600"/>
              </a:spcBef>
              <a:buSzPts val="1400"/>
              <a:buChar char="➔"/>
              <a:defRPr sz="1488"/>
            </a:pPr>
            <a:r>
              <a:t>Classifiers produce generally accurate predictions on single-region renders for genre/subgenre/sentiment </a:t>
            </a:r>
          </a:p>
          <a:p>
            <a:pPr marL="283464" indent="-192913" defTabSz="566927">
              <a:spcBef>
                <a:spcPts val="600"/>
              </a:spcBef>
              <a:buSzPts val="1400"/>
              <a:buChar char="➔"/>
              <a:defRPr sz="1488"/>
            </a:pPr>
            <a:r>
              <a:t>Similar results for multi-region render correlation with reference track classification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93;p50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>
            <a:lvl1pPr defTabSz="685800">
              <a:defRPr sz="2250"/>
            </a:lvl1pPr>
          </a:lstStyle>
          <a:p>
            <a:pPr/>
            <a:r>
              <a:t>Initial Phase Findings </a:t>
            </a:r>
          </a:p>
        </p:txBody>
      </p:sp>
      <p:sp>
        <p:nvSpPr>
          <p:cNvPr id="333" name="Google Shape;394;p50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 marL="438911" indent="-298703" defTabSz="877823">
              <a:buSzPts val="1700"/>
              <a:buChar char="➔"/>
              <a:defRPr sz="1727"/>
            </a:pPr>
            <a:r>
              <a:t>Sentiment class imbalance </a:t>
            </a:r>
          </a:p>
          <a:p>
            <a:pPr marL="438911" indent="-298703" defTabSz="877823">
              <a:spcBef>
                <a:spcPts val="900"/>
              </a:spcBef>
              <a:buSzPts val="1700"/>
              <a:buChar char="➔"/>
              <a:defRPr sz="1727"/>
            </a:pPr>
            <a:r>
              <a:t>Discrepancy between classification model performance on test set of train data and on renders (taking accuracy, precision, and F1 scores into account) </a:t>
            </a:r>
          </a:p>
          <a:p>
            <a:pPr marL="438911" indent="-298703" defTabSz="877823">
              <a:spcBef>
                <a:spcPts val="900"/>
              </a:spcBef>
              <a:buSzPts val="1700"/>
              <a:buChar char="➔"/>
              <a:defRPr sz="1727"/>
            </a:pPr>
            <a:r>
              <a:t>Low accuracy scores for renders on mood, valence, and momentum </a:t>
            </a:r>
          </a:p>
          <a:p>
            <a:pPr marL="438911" indent="-298703" defTabSz="877823">
              <a:spcBef>
                <a:spcPts val="900"/>
              </a:spcBef>
              <a:buSzPts val="1700"/>
              <a:buChar char="➔"/>
              <a:defRPr sz="1727"/>
            </a:pPr>
            <a:r>
              <a:t>High variance on model accuracy across input (reference) tracks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99;p51"/>
          <p:cNvSpPr txBox="1"/>
          <p:nvPr>
            <p:ph type="title"/>
          </p:nvPr>
        </p:nvSpPr>
        <p:spPr>
          <a:xfrm>
            <a:off x="729450" y="1322449"/>
            <a:ext cx="7688399" cy="1518602"/>
          </a:xfrm>
          <a:prstGeom prst="rect">
            <a:avLst/>
          </a:prstGeom>
        </p:spPr>
        <p:txBody>
          <a:bodyPr/>
          <a:lstStyle/>
          <a:p>
            <a:pPr/>
            <a:r>
              <a:t>(Current and) Future Work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404;p52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>
            <a:lvl1pPr defTabSz="685800">
              <a:defRPr sz="2250"/>
            </a:lvl1pPr>
          </a:lstStyle>
          <a:p>
            <a:pPr/>
            <a:r>
              <a:t>More Data! </a:t>
            </a:r>
          </a:p>
        </p:txBody>
      </p:sp>
      <p:sp>
        <p:nvSpPr>
          <p:cNvPr id="338" name="Google Shape;405;p52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>
              <a:buSzPts val="1800"/>
              <a:buChar char="➔"/>
              <a:defRPr sz="1800"/>
            </a:pPr>
            <a:r>
              <a:t>Training set =&gt;  a larger number of renders across a larger number of descriptors (new descriptors introduced on a consistent basis) </a:t>
            </a:r>
          </a:p>
          <a:p>
            <a:pPr>
              <a:spcBef>
                <a:spcPts val="1000"/>
              </a:spcBef>
              <a:buSzPts val="1800"/>
              <a:buChar char="➔"/>
              <a:defRPr sz="1800"/>
            </a:pPr>
            <a:r>
              <a:t>Apply models to </a:t>
            </a:r>
            <a:r>
              <a:rPr b="1"/>
              <a:t>Free Music Archive (FMA) </a:t>
            </a:r>
            <a:r>
              <a:t>dataset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410;p53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>
            <a:lvl1pPr defTabSz="685800">
              <a:defRPr sz="2250"/>
            </a:lvl1pPr>
          </a:lstStyle>
          <a:p>
            <a:pPr/>
            <a:r>
              <a:t>Descriptor Space Distance Metric </a:t>
            </a:r>
          </a:p>
        </p:txBody>
      </p:sp>
      <p:sp>
        <p:nvSpPr>
          <p:cNvPr id="341" name="Google Shape;411;p53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>
              <a:buSzPts val="1800"/>
              <a:buChar char="➔"/>
              <a:defRPr sz="1800"/>
            </a:pPr>
            <a:r>
              <a:t>Distances amongst genres, subgenres, and moods not equal </a:t>
            </a:r>
          </a:p>
          <a:p>
            <a:pPr>
              <a:buSzPts val="1800"/>
              <a:buChar char="➔"/>
              <a:defRPr sz="1800"/>
            </a:pPr>
            <a:r>
              <a:t>Gradient of instrumentation, mean tempo, harmonic rhythm, harmonic progression, etc. </a:t>
            </a:r>
          </a:p>
          <a:p>
            <a:pPr>
              <a:buSzPts val="1800"/>
              <a:buChar char="➔"/>
              <a:defRPr sz="1800"/>
            </a:pPr>
            <a:r>
              <a:t>Penalty weights: reflective of descriptor space, learned by model </a:t>
            </a:r>
          </a:p>
          <a:p>
            <a:pPr>
              <a:buSzPts val="1800"/>
              <a:buChar char="➔"/>
              <a:defRPr sz="1800"/>
            </a:pPr>
            <a:r>
              <a:t>Input off the map: &lt;UNK&gt; class </a:t>
            </a:r>
          </a:p>
        </p:txBody>
      </p:sp>
      <p:pic>
        <p:nvPicPr>
          <p:cNvPr id="342" name="Google Shape;412;p53" descr="Google Shape;412;p5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0194" y="3400832"/>
            <a:ext cx="3573806" cy="1742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417;p54"/>
          <p:cNvSpPr txBox="1"/>
          <p:nvPr>
            <p:ph type="title"/>
          </p:nvPr>
        </p:nvSpPr>
        <p:spPr>
          <a:xfrm>
            <a:off x="729450" y="1318650"/>
            <a:ext cx="7688699" cy="535201"/>
          </a:xfrm>
          <a:prstGeom prst="rect">
            <a:avLst/>
          </a:prstGeom>
        </p:spPr>
        <p:txBody>
          <a:bodyPr/>
          <a:lstStyle>
            <a:lvl1pPr defTabSz="603504">
              <a:defRPr sz="1980"/>
            </a:lvl1pPr>
          </a:lstStyle>
          <a:p>
            <a:pPr/>
            <a:r>
              <a:t>Audio-to-Timeline Proof of Concept Protype (nearly complete)  </a:t>
            </a:r>
          </a:p>
        </p:txBody>
      </p:sp>
      <p:sp>
        <p:nvSpPr>
          <p:cNvPr id="345" name="Google Shape;418;p54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>
              <a:spcBef>
                <a:spcPts val="1000"/>
              </a:spcBef>
              <a:buSzPts val="1800"/>
              <a:buChar char="➔"/>
              <a:defRPr sz="1800"/>
            </a:pPr>
            <a:r>
              <a:t>End-to-end app: user inputs audio, app classifies audio and outputs timeline (for render generation purposes) </a:t>
            </a:r>
          </a:p>
          <a:p>
            <a:pPr>
              <a:buSzPts val="1800"/>
              <a:buChar char="➔"/>
              <a:defRPr sz="1800"/>
            </a:pPr>
            <a:r>
              <a:t>For internal purposes: collect feedback from Asset Creation team and other key players </a:t>
            </a:r>
          </a:p>
          <a:p>
            <a:pPr>
              <a:buSzPts val="1800"/>
              <a:buChar char="➔"/>
              <a:defRPr sz="1800"/>
            </a:pPr>
            <a:r>
              <a:t>Deployed as Flask app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423;p55"/>
          <p:cNvSpPr txBox="1"/>
          <p:nvPr>
            <p:ph type="title"/>
          </p:nvPr>
        </p:nvSpPr>
        <p:spPr>
          <a:xfrm>
            <a:off x="729449" y="864299"/>
            <a:ext cx="7021202" cy="2985001"/>
          </a:xfrm>
          <a:prstGeom prst="rect">
            <a:avLst/>
          </a:prstGeom>
        </p:spPr>
        <p:txBody>
          <a:bodyPr/>
          <a:lstStyle/>
          <a:p>
            <a:pPr/>
            <a:r>
              <a:t>Thanks! </a:t>
            </a:r>
          </a:p>
          <a:p>
            <a:pPr/>
          </a:p>
          <a:p>
            <a:pPr/>
            <a:r>
              <a:t>                            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153;p20"/>
          <p:cNvSpPr txBox="1"/>
          <p:nvPr>
            <p:ph type="title"/>
          </p:nvPr>
        </p:nvSpPr>
        <p:spPr>
          <a:xfrm>
            <a:off x="729450" y="1322449"/>
            <a:ext cx="7688399" cy="1518602"/>
          </a:xfrm>
          <a:prstGeom prst="rect">
            <a:avLst/>
          </a:prstGeom>
        </p:spPr>
        <p:txBody>
          <a:bodyPr/>
          <a:lstStyle/>
          <a:p>
            <a:pPr/>
            <a:r>
              <a:t>Amper Music? </a:t>
            </a:r>
          </a:p>
        </p:txBody>
      </p:sp>
      <p:sp>
        <p:nvSpPr>
          <p:cNvPr id="208" name="Google Shape;154;p20"/>
          <p:cNvSpPr txBox="1"/>
          <p:nvPr/>
        </p:nvSpPr>
        <p:spPr>
          <a:xfrm>
            <a:off x="949649" y="2035349"/>
            <a:ext cx="6009302" cy="721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AI-driven music tech startup based in NYC and LA </a:t>
            </a:r>
          </a:p>
        </p:txBody>
      </p:sp>
      <p:pic>
        <p:nvPicPr>
          <p:cNvPr id="209" name="Google Shape;155;p20" descr="Google Shape;155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6349" y="-47376"/>
            <a:ext cx="1017651" cy="1017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428;p56"/>
          <p:cNvSpPr txBox="1"/>
          <p:nvPr>
            <p:ph type="title"/>
          </p:nvPr>
        </p:nvSpPr>
        <p:spPr>
          <a:xfrm>
            <a:off x="727650" y="1339500"/>
            <a:ext cx="7688699" cy="535201"/>
          </a:xfrm>
          <a:prstGeom prst="rect">
            <a:avLst/>
          </a:prstGeom>
        </p:spPr>
        <p:txBody>
          <a:bodyPr/>
          <a:lstStyle>
            <a:lvl1pPr defTabSz="685800">
              <a:defRPr sz="2250"/>
            </a:lvl1pPr>
          </a:lstStyle>
          <a:p>
            <a:pPr/>
            <a:r>
              <a:t>Links</a:t>
            </a:r>
          </a:p>
        </p:txBody>
      </p:sp>
      <p:sp>
        <p:nvSpPr>
          <p:cNvPr id="350" name="Google Shape;429;p56"/>
          <p:cNvSpPr txBox="1"/>
          <p:nvPr>
            <p:ph type="body" sz="half" idx="1"/>
          </p:nvPr>
        </p:nvSpPr>
        <p:spPr>
          <a:xfrm>
            <a:off x="729450" y="2078875"/>
            <a:ext cx="7688699" cy="22611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chemeClr val="accent5"/>
                </a:solidFill>
              </a:defRPr>
            </a:pPr>
            <a:r>
              <a:t>Amper Music: </a:t>
            </a:r>
            <a:r>
              <a:rPr u="sng"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www.ampermusic.com</a:t>
            </a:r>
            <a:r>
              <a:t> </a:t>
            </a:r>
          </a:p>
          <a:p>
            <a:pPr marL="0" indent="0">
              <a:spcBef>
                <a:spcPts val="1000"/>
              </a:spcBef>
              <a:buSzTx/>
              <a:buNone/>
              <a:defRPr>
                <a:solidFill>
                  <a:schemeClr val="accent5"/>
                </a:solidFill>
              </a:defRPr>
            </a:pPr>
            <a:r>
              <a:t>LibROSA: </a:t>
            </a:r>
            <a:r>
              <a:rPr sz="1100" u="sng">
                <a:uFill>
                  <a:solidFill>
                    <a:schemeClr val="accent5"/>
                  </a:solidFill>
                </a:uFill>
                <a:latin typeface="+mn-lt"/>
                <a:ea typeface="+mn-ea"/>
                <a:cs typeface="+mn-cs"/>
                <a:sym typeface="Arial"/>
                <a:hlinkClick r:id="rId3" invalidUrl="" action="" tgtFrame="" tooltip="" history="1" highlightClick="0" endSnd="0"/>
              </a:rPr>
              <a:t>https://librosa.github.io/librosa/</a:t>
            </a:r>
          </a:p>
          <a:p>
            <a:pPr marL="0" indent="0">
              <a:spcBef>
                <a:spcPts val="1000"/>
              </a:spcBef>
              <a:buSzTx/>
              <a:buNone/>
              <a:defRPr>
                <a:solidFill>
                  <a:schemeClr val="accent5"/>
                </a:solidFill>
              </a:defRPr>
            </a:pPr>
            <a:r>
              <a:t>Free Music Archive (FMA) Dataset: </a:t>
            </a:r>
            <a:r>
              <a:rPr sz="1100" u="sng">
                <a:uFill>
                  <a:solidFill>
                    <a:schemeClr val="accent5"/>
                  </a:solidFill>
                </a:uFill>
                <a:latin typeface="+mn-lt"/>
                <a:ea typeface="+mn-ea"/>
                <a:cs typeface="+mn-cs"/>
                <a:sym typeface="Arial"/>
                <a:hlinkClick r:id="rId4" invalidUrl="" action="" tgtFrame="" tooltip="" history="1" highlightClick="0" endSnd="0"/>
              </a:rPr>
              <a:t>https://github.com/mdeff/fma</a:t>
            </a:r>
            <a:r>
              <a:t> </a:t>
            </a:r>
          </a:p>
          <a:p>
            <a:pPr marL="0" indent="0">
              <a:spcBef>
                <a:spcPts val="1000"/>
              </a:spcBef>
              <a:buSzTx/>
              <a:buNone/>
              <a:defRPr>
                <a:solidFill>
                  <a:schemeClr val="accent5"/>
                </a:solidFill>
              </a:defRPr>
            </a:pPr>
            <a:r>
              <a:t>LinkedIn: </a:t>
            </a:r>
            <a:r>
              <a:rPr sz="1100" u="sng">
                <a:uFill>
                  <a:solidFill>
                    <a:schemeClr val="accent5"/>
                  </a:solidFill>
                </a:uFill>
                <a:latin typeface="+mn-lt"/>
                <a:ea typeface="+mn-ea"/>
                <a:cs typeface="+mn-cs"/>
                <a:sym typeface="Arial"/>
                <a:hlinkClick r:id="rId5" invalidUrl="" action="" tgtFrame="" tooltip="" history="1" highlightClick="0" endSnd="0"/>
              </a:rPr>
              <a:t>https://www.linkedin.com/in/alexander-sigman-6718b414/</a:t>
            </a:r>
          </a:p>
          <a:p>
            <a:pPr marL="0" indent="0">
              <a:spcBef>
                <a:spcPts val="1000"/>
              </a:spcBef>
              <a:buSzTx/>
              <a:buNone/>
              <a:defRPr>
                <a:solidFill>
                  <a:schemeClr val="accent5"/>
                </a:solidFill>
              </a:defRPr>
            </a:pPr>
            <a:r>
              <a:t>Paper: </a:t>
            </a:r>
            <a:r>
              <a:rPr u="sng">
                <a:uFill>
                  <a:solidFill>
                    <a:schemeClr val="accent5"/>
                  </a:solidFill>
                </a:uFill>
                <a:latin typeface="+mn-lt"/>
                <a:ea typeface="+mn-ea"/>
                <a:cs typeface="+mn-cs"/>
                <a:sym typeface="Arial"/>
                <a:hlinkClick r:id="rId6" invalidUrl="" action="" tgtFrame="" tooltip="" history="1" highlightClick="0" endSnd="0"/>
              </a:rPr>
              <a:t>https://docs.google.com/document/d/15gRSPSkZk0vBcfmBzoCgirPLicGmKINwtFdKQQHvdQM/edit?usp=sharing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160;p21"/>
          <p:cNvSpPr txBox="1"/>
          <p:nvPr>
            <p:ph type="title"/>
          </p:nvPr>
        </p:nvSpPr>
        <p:spPr>
          <a:xfrm>
            <a:off x="729450" y="1322449"/>
            <a:ext cx="7688399" cy="1518602"/>
          </a:xfrm>
          <a:prstGeom prst="rect">
            <a:avLst/>
          </a:prstGeom>
        </p:spPr>
        <p:txBody>
          <a:bodyPr/>
          <a:lstStyle/>
          <a:p>
            <a:pPr/>
            <a:r>
              <a:t>Amper Music? </a:t>
            </a:r>
          </a:p>
        </p:txBody>
      </p:sp>
      <p:sp>
        <p:nvSpPr>
          <p:cNvPr id="212" name="Google Shape;161;p21"/>
          <p:cNvSpPr txBox="1"/>
          <p:nvPr/>
        </p:nvSpPr>
        <p:spPr>
          <a:xfrm>
            <a:off x="949649" y="2035349"/>
            <a:ext cx="6009302" cy="1559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AI-driven music tech startup based in NYC and LA 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Generates flexible stock music for content creators (filmmakers, podcast producers, game designers, etc.) </a:t>
            </a:r>
          </a:p>
        </p:txBody>
      </p:sp>
      <p:pic>
        <p:nvPicPr>
          <p:cNvPr id="213" name="Google Shape;162;p21" descr="Google Shape;162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017650" cy="1017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167;p22"/>
          <p:cNvSpPr txBox="1"/>
          <p:nvPr>
            <p:ph type="title"/>
          </p:nvPr>
        </p:nvSpPr>
        <p:spPr>
          <a:xfrm>
            <a:off x="729450" y="1322449"/>
            <a:ext cx="7688399" cy="1518602"/>
          </a:xfrm>
          <a:prstGeom prst="rect">
            <a:avLst/>
          </a:prstGeom>
        </p:spPr>
        <p:txBody>
          <a:bodyPr/>
          <a:lstStyle/>
          <a:p>
            <a:pPr/>
            <a:r>
              <a:t>Amper Music? </a:t>
            </a:r>
          </a:p>
        </p:txBody>
      </p:sp>
      <p:sp>
        <p:nvSpPr>
          <p:cNvPr id="216" name="Google Shape;168;p22"/>
          <p:cNvSpPr txBox="1"/>
          <p:nvPr/>
        </p:nvSpPr>
        <p:spPr>
          <a:xfrm>
            <a:off x="949649" y="2035349"/>
            <a:ext cx="6009302" cy="183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AI-driven music tech startup based in NYC and LA 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Generates flexible stock music for content creators (filmmakers, podcast producers, game designers, etc.) 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All samples recorded and produced in LA</a:t>
            </a:r>
          </a:p>
        </p:txBody>
      </p:sp>
      <p:pic>
        <p:nvPicPr>
          <p:cNvPr id="217" name="Google Shape;169;p22" descr="Google Shape;169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5750" y="3656400"/>
            <a:ext cx="1017651" cy="1017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174;p23"/>
          <p:cNvSpPr txBox="1"/>
          <p:nvPr>
            <p:ph type="title"/>
          </p:nvPr>
        </p:nvSpPr>
        <p:spPr>
          <a:xfrm>
            <a:off x="729450" y="1322449"/>
            <a:ext cx="7688399" cy="1518602"/>
          </a:xfrm>
          <a:prstGeom prst="rect">
            <a:avLst/>
          </a:prstGeom>
        </p:spPr>
        <p:txBody>
          <a:bodyPr/>
          <a:lstStyle/>
          <a:p>
            <a:pPr/>
            <a:r>
              <a:t>Amper Music? </a:t>
            </a:r>
          </a:p>
        </p:txBody>
      </p:sp>
      <p:sp>
        <p:nvSpPr>
          <p:cNvPr id="220" name="Google Shape;175;p23"/>
          <p:cNvSpPr txBox="1"/>
          <p:nvPr/>
        </p:nvSpPr>
        <p:spPr>
          <a:xfrm>
            <a:off x="949649" y="2035349"/>
            <a:ext cx="6009302" cy="2118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AI-driven music tech startup based in NYC and LA 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Generates flexible stock music for content creators (filmmakers, podcast producers, game designers, etc.) 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All samples recorded and produced in LA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Music data created in-house by Asset Creation team </a:t>
            </a:r>
          </a:p>
        </p:txBody>
      </p:sp>
      <p:pic>
        <p:nvPicPr>
          <p:cNvPr id="221" name="Google Shape;176;p23" descr="Google Shape;176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00" y="2124274"/>
            <a:ext cx="1017650" cy="1017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181;p24"/>
          <p:cNvSpPr txBox="1"/>
          <p:nvPr>
            <p:ph type="title"/>
          </p:nvPr>
        </p:nvSpPr>
        <p:spPr>
          <a:xfrm>
            <a:off x="729450" y="1322449"/>
            <a:ext cx="7688399" cy="1518602"/>
          </a:xfrm>
          <a:prstGeom prst="rect">
            <a:avLst/>
          </a:prstGeom>
        </p:spPr>
        <p:txBody>
          <a:bodyPr/>
          <a:lstStyle/>
          <a:p>
            <a:pPr/>
            <a:r>
              <a:t>Amper Music? </a:t>
            </a:r>
          </a:p>
        </p:txBody>
      </p:sp>
      <p:sp>
        <p:nvSpPr>
          <p:cNvPr id="224" name="Google Shape;182;p24"/>
          <p:cNvSpPr txBox="1"/>
          <p:nvPr/>
        </p:nvSpPr>
        <p:spPr>
          <a:xfrm>
            <a:off x="949649" y="2035349"/>
            <a:ext cx="6009302" cy="2677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AI-driven music tech startup based in NYC and LA 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Generates flexible stock music for content creators (filmmakers, podcast producers, game designers, etc.) 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All samples recorded and produced in LA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Music data created in-house by Asset Creation team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Musical output generated via algorithm and audio rendering engines </a:t>
            </a:r>
          </a:p>
        </p:txBody>
      </p:sp>
      <p:pic>
        <p:nvPicPr>
          <p:cNvPr id="225" name="Google Shape;183;p24" descr="Google Shape;183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8199" y="4102549"/>
            <a:ext cx="1017651" cy="1017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188;p25"/>
          <p:cNvSpPr txBox="1"/>
          <p:nvPr>
            <p:ph type="title"/>
          </p:nvPr>
        </p:nvSpPr>
        <p:spPr>
          <a:xfrm>
            <a:off x="729450" y="1322449"/>
            <a:ext cx="7688399" cy="1518602"/>
          </a:xfrm>
          <a:prstGeom prst="rect">
            <a:avLst/>
          </a:prstGeom>
        </p:spPr>
        <p:txBody>
          <a:bodyPr/>
          <a:lstStyle/>
          <a:p>
            <a:pPr/>
            <a:r>
              <a:t>Amper Music? </a:t>
            </a:r>
          </a:p>
        </p:txBody>
      </p:sp>
      <p:sp>
        <p:nvSpPr>
          <p:cNvPr id="228" name="Google Shape;189;p25"/>
          <p:cNvSpPr txBox="1"/>
          <p:nvPr/>
        </p:nvSpPr>
        <p:spPr>
          <a:xfrm>
            <a:off x="949649" y="2035349"/>
            <a:ext cx="6009302" cy="297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AI-driven music tech startup based in NYC and LA 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Generates flexible stock music for content creators (filmmakers, podcast producers, game designers, etc.) 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All samples recorded and produced in LA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Music data created in-house by Asset Creation team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Musical output generated via algorithm and audio rendering engines </a:t>
            </a:r>
          </a:p>
          <a:p>
            <a:pPr marL="457200" indent="-317500">
              <a:buClr>
                <a:srgbClr val="FFFFFF"/>
              </a:buClr>
              <a:buSzPts val="1800"/>
              <a:buFont typeface="Helvetica"/>
              <a:buChar char="●"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Users engage with Amper via </a:t>
            </a:r>
            <a:r>
              <a:rPr i="1"/>
              <a:t>Score </a:t>
            </a:r>
            <a:r>
              <a:t>web-based app or API</a:t>
            </a:r>
          </a:p>
        </p:txBody>
      </p:sp>
      <p:pic>
        <p:nvPicPr>
          <p:cNvPr id="229" name="Google Shape;190;p25" descr="Google Shape;190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9049" y="-2726"/>
            <a:ext cx="1017651" cy="1017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E9EDEE"/>
      </a:dk1>
      <a:lt1>
        <a:srgbClr val="1A9988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Streamlin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reamli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A9988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A9988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0000FF"/>
      </a:hlink>
      <a:folHlink>
        <a:srgbClr val="FF00FF"/>
      </a:folHlink>
    </a:clrScheme>
    <a:fontScheme name="Streamlin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reamli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A9988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1A9988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